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48"/>
  </p:notesMasterIdLst>
  <p:sldIdLst>
    <p:sldId id="326" r:id="rId5"/>
    <p:sldId id="331" r:id="rId6"/>
    <p:sldId id="473" r:id="rId7"/>
    <p:sldId id="474" r:id="rId8"/>
    <p:sldId id="476" r:id="rId9"/>
    <p:sldId id="477" r:id="rId10"/>
    <p:sldId id="478" r:id="rId11"/>
    <p:sldId id="479" r:id="rId12"/>
    <p:sldId id="480" r:id="rId13"/>
    <p:sldId id="344" r:id="rId14"/>
    <p:sldId id="481" r:id="rId15"/>
    <p:sldId id="482" r:id="rId16"/>
    <p:sldId id="483" r:id="rId17"/>
    <p:sldId id="484" r:id="rId18"/>
    <p:sldId id="485" r:id="rId19"/>
    <p:sldId id="486" r:id="rId20"/>
    <p:sldId id="487" r:id="rId21"/>
    <p:sldId id="488" r:id="rId22"/>
    <p:sldId id="328" r:id="rId23"/>
    <p:sldId id="329" r:id="rId24"/>
    <p:sldId id="330" r:id="rId25"/>
    <p:sldId id="489" r:id="rId26"/>
    <p:sldId id="332" r:id="rId27"/>
    <p:sldId id="333" r:id="rId28"/>
    <p:sldId id="334" r:id="rId29"/>
    <p:sldId id="335" r:id="rId30"/>
    <p:sldId id="336" r:id="rId31"/>
    <p:sldId id="337" r:id="rId32"/>
    <p:sldId id="338" r:id="rId33"/>
    <p:sldId id="339" r:id="rId34"/>
    <p:sldId id="490" r:id="rId35"/>
    <p:sldId id="491" r:id="rId36"/>
    <p:sldId id="492" r:id="rId37"/>
    <p:sldId id="493" r:id="rId38"/>
    <p:sldId id="494" r:id="rId39"/>
    <p:sldId id="495" r:id="rId40"/>
    <p:sldId id="496" r:id="rId41"/>
    <p:sldId id="497" r:id="rId42"/>
    <p:sldId id="498" r:id="rId43"/>
    <p:sldId id="499" r:id="rId44"/>
    <p:sldId id="340" r:id="rId45"/>
    <p:sldId id="341" r:id="rId46"/>
    <p:sldId id="342" r:id="rId4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3950EAA-2BE5-4F25-A46C-0B2EBDD87255}">
          <p14:sldIdLst>
            <p14:sldId id="326"/>
            <p14:sldId id="331"/>
            <p14:sldId id="473"/>
            <p14:sldId id="474"/>
            <p14:sldId id="476"/>
            <p14:sldId id="477"/>
            <p14:sldId id="478"/>
            <p14:sldId id="479"/>
            <p14:sldId id="480"/>
            <p14:sldId id="344"/>
            <p14:sldId id="481"/>
            <p14:sldId id="482"/>
            <p14:sldId id="483"/>
            <p14:sldId id="484"/>
            <p14:sldId id="485"/>
            <p14:sldId id="486"/>
            <p14:sldId id="487"/>
            <p14:sldId id="488"/>
          </p14:sldIdLst>
        </p14:section>
        <p14:section name="Académie" id="{0B896E98-F45E-4768-8620-EDDF394BE181}">
          <p14:sldIdLst>
            <p14:sldId id="328"/>
            <p14:sldId id="329"/>
            <p14:sldId id="330"/>
            <p14:sldId id="489"/>
            <p14:sldId id="332"/>
            <p14:sldId id="333"/>
            <p14:sldId id="334"/>
            <p14:sldId id="335"/>
            <p14:sldId id="336"/>
            <p14:sldId id="337"/>
            <p14:sldId id="338"/>
            <p14:sldId id="339"/>
          </p14:sldIdLst>
        </p14:section>
        <p14:section name="Académie" id="{3DB6E9C9-BB17-4574-B7DD-7372D0203A4A}">
          <p14:sldIdLst>
            <p14:sldId id="490"/>
            <p14:sldId id="491"/>
            <p14:sldId id="492"/>
            <p14:sldId id="493"/>
            <p14:sldId id="494"/>
            <p14:sldId id="495"/>
            <p14:sldId id="496"/>
            <p14:sldId id="497"/>
            <p14:sldId id="498"/>
            <p14:sldId id="499"/>
            <p14:sldId id="340"/>
            <p14:sldId id="341"/>
            <p14:sldId id="342"/>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92D050"/>
    <a:srgbClr val="00B0F0"/>
    <a:srgbClr val="3D7CC9"/>
    <a:srgbClr val="F9F4F1"/>
    <a:srgbClr val="F4FFFC"/>
    <a:srgbClr val="F1F1FA"/>
    <a:srgbClr val="8C22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19"/>
    <p:restoredTop sz="94660"/>
  </p:normalViewPr>
  <p:slideViewPr>
    <p:cSldViewPr showGuides="1">
      <p:cViewPr varScale="1">
        <p:scale>
          <a:sx n="85" d="100"/>
          <a:sy n="85" d="100"/>
        </p:scale>
        <p:origin x="956" y="6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21/05/2025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21</a:t>
            </a:fld>
            <a:endParaRPr lang="fr-FR" dirty="0"/>
          </a:p>
        </p:txBody>
      </p:sp>
    </p:spTree>
    <p:extLst>
      <p:ext uri="{BB962C8B-B14F-4D97-AF65-F5344CB8AC3E}">
        <p14:creationId xmlns:p14="http://schemas.microsoft.com/office/powerpoint/2010/main" val="224412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Besoin : amplitude plus grande pour atteindre les tissus musculaires les plus profonds.</a:t>
            </a:r>
          </a:p>
          <a:p>
            <a:endParaRPr lang="fr-FR" dirty="0"/>
          </a:p>
          <a:p>
            <a:r>
              <a:rPr lang="fr-FR" dirty="0"/>
              <a:t>Caractéristique technique identifiée : course de l’embout dans son mouvement par rapport à la poignée.</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23</a:t>
            </a:fld>
            <a:endParaRPr lang="fr-FR" dirty="0"/>
          </a:p>
        </p:txBody>
      </p:sp>
    </p:spTree>
    <p:extLst>
      <p:ext uri="{BB962C8B-B14F-4D97-AF65-F5344CB8AC3E}">
        <p14:creationId xmlns:p14="http://schemas.microsoft.com/office/powerpoint/2010/main" val="121475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solidFill>
                  <a:schemeClr val="tx2">
                    <a:lumMod val="60000"/>
                    <a:lumOff val="40000"/>
                  </a:schemeClr>
                </a:solidFill>
              </a:rPr>
              <a:t>Appropriation de la problématique : questions ne présentant aucune difficulté technique</a:t>
            </a:r>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34</a:t>
            </a:fld>
            <a:endParaRPr lang="fr-FR" dirty="0"/>
          </a:p>
        </p:txBody>
      </p:sp>
    </p:spTree>
    <p:extLst>
      <p:ext uri="{BB962C8B-B14F-4D97-AF65-F5344CB8AC3E}">
        <p14:creationId xmlns:p14="http://schemas.microsoft.com/office/powerpoint/2010/main" val="907407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3C27C-63DA-F162-8625-0034F8972D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56BD643-1FF1-AD01-89E4-476DA2D9D9D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30915AF-1425-E5AF-8629-4355EB523C92}"/>
              </a:ext>
            </a:extLst>
          </p:cNvPr>
          <p:cNvSpPr>
            <a:spLocks noGrp="1"/>
          </p:cNvSpPr>
          <p:nvPr>
            <p:ph type="body" idx="1"/>
          </p:nvPr>
        </p:nvSpPr>
        <p:spPr/>
        <p:txBody>
          <a:bodyPr/>
          <a:lstStyle/>
          <a:p>
            <a:pPr marL="171450" indent="-171450">
              <a:buFontTx/>
              <a:buChar char="-"/>
            </a:pPr>
            <a:r>
              <a:rPr lang="fr-FR" dirty="0"/>
              <a:t>Choix d’un capteur parmi 3, en prenant en compte 3 critères</a:t>
            </a:r>
          </a:p>
          <a:p>
            <a:pPr marL="628650" lvl="1" indent="-171450">
              <a:buFontTx/>
              <a:buChar char="-"/>
            </a:pPr>
            <a:r>
              <a:rPr lang="fr-FR" dirty="0"/>
              <a:t>Plage de mesure </a:t>
            </a:r>
          </a:p>
          <a:p>
            <a:pPr marL="628650" lvl="1" indent="-171450">
              <a:buFontTx/>
              <a:buChar char="-"/>
            </a:pPr>
            <a:r>
              <a:rPr lang="fr-FR" dirty="0"/>
              <a:t>Précision</a:t>
            </a:r>
          </a:p>
          <a:p>
            <a:pPr marL="628650" lvl="1" indent="-171450">
              <a:buFontTx/>
              <a:buChar char="-"/>
            </a:pPr>
            <a:r>
              <a:rPr lang="fr-FR" dirty="0"/>
              <a:t>Environnement</a:t>
            </a:r>
          </a:p>
        </p:txBody>
      </p:sp>
      <p:sp>
        <p:nvSpPr>
          <p:cNvPr id="4" name="Espace réservé du numéro de diapositive 3">
            <a:extLst>
              <a:ext uri="{FF2B5EF4-FFF2-40B4-BE49-F238E27FC236}">
                <a16:creationId xmlns:a16="http://schemas.microsoft.com/office/drawing/2014/main" id="{A5C31449-6FC5-4CB1-D244-03A4BA41C969}"/>
              </a:ext>
            </a:extLst>
          </p:cNvPr>
          <p:cNvSpPr>
            <a:spLocks noGrp="1"/>
          </p:cNvSpPr>
          <p:nvPr>
            <p:ph type="sldNum" sz="quarter" idx="5"/>
          </p:nvPr>
        </p:nvSpPr>
        <p:spPr/>
        <p:txBody>
          <a:bodyPr/>
          <a:lstStyle/>
          <a:p>
            <a:fld id="{1B06CD8F-B7ED-4A05-9FB1-A01CC0EF02CC}" type="slidenum">
              <a:rPr lang="fr-FR" smtClean="0"/>
              <a:pPr/>
              <a:t>37</a:t>
            </a:fld>
            <a:endParaRPr lang="fr-FR" dirty="0"/>
          </a:p>
        </p:txBody>
      </p:sp>
    </p:spTree>
    <p:extLst>
      <p:ext uri="{BB962C8B-B14F-4D97-AF65-F5344CB8AC3E}">
        <p14:creationId xmlns:p14="http://schemas.microsoft.com/office/powerpoint/2010/main" val="375971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FDCFB690-6828-407E-9E54-BAE71640BB24}" type="datetime1">
              <a:rPr lang="fr-FR" smtClean="0"/>
              <a:t>21/05/2025</a:t>
            </a:fld>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a:t>Inspection générale de l’éducation, du sport et de la recherche</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1" name="Image 10">
            <a:extLst>
              <a:ext uri="{FF2B5EF4-FFF2-40B4-BE49-F238E27FC236}">
                <a16:creationId xmlns:a16="http://schemas.microsoft.com/office/drawing/2014/main" id="{67176BF8-0E9B-6545-8201-9FD5D1F6C5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528" y="177075"/>
            <a:ext cx="3135919" cy="2844000"/>
          </a:xfrm>
          <a:prstGeom prst="rect">
            <a:avLst/>
          </a:prstGeom>
        </p:spPr>
      </p:pic>
      <p:pic>
        <p:nvPicPr>
          <p:cNvPr id="10" name="Image 9">
            <a:extLst>
              <a:ext uri="{FF2B5EF4-FFF2-40B4-BE49-F238E27FC236}">
                <a16:creationId xmlns:a16="http://schemas.microsoft.com/office/drawing/2014/main" id="{052A0ED1-3FEF-0A43-8552-58B203600D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44208" y="544975"/>
            <a:ext cx="2016224" cy="124885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fld id="{7737B87E-21A4-4CAA-B8D7-EE9288405BD8}" type="datetime1">
              <a:rPr lang="fr-FR" cap="all" smtClean="0"/>
              <a:t>21/05/2025</a:t>
            </a:fld>
            <a:endParaRPr lang="fr-FR" cap="all" dirty="0"/>
          </a:p>
        </p:txBody>
      </p:sp>
      <p:sp>
        <p:nvSpPr>
          <p:cNvPr id="3" name="Espace réservé du pied de page 2"/>
          <p:cNvSpPr>
            <a:spLocks noGrp="1"/>
          </p:cNvSpPr>
          <p:nvPr>
            <p:ph type="ftr" sz="quarter" idx="11"/>
          </p:nvPr>
        </p:nvSpPr>
        <p:spPr bwMode="gray"/>
        <p:txBody>
          <a:bodyPr/>
          <a:lstStyle/>
          <a:p>
            <a:r>
              <a:rPr lang="fr-FR" dirty="0"/>
              <a:t>Inspection générale de l’éducation, du sport et de la recherche</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ED506F14-ED0D-7542-8543-B7C07D5940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46496" y="360000"/>
            <a:ext cx="1737504" cy="1076215"/>
          </a:xfrm>
          <a:prstGeom prst="rect">
            <a:avLst/>
          </a:prstGeom>
        </p:spPr>
      </p:pic>
      <p:pic>
        <p:nvPicPr>
          <p:cNvPr id="14" name="Image 13">
            <a:extLst>
              <a:ext uri="{FF2B5EF4-FFF2-40B4-BE49-F238E27FC236}">
                <a16:creationId xmlns:a16="http://schemas.microsoft.com/office/drawing/2014/main" id="{D87260C3-EF3A-0B48-9C85-9F85D7A88D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000" y="180000"/>
            <a:ext cx="1587803" cy="14400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fld id="{33FD0487-D7E1-47C8-A89B-9D6095F7A747}" type="datetime1">
              <a:rPr lang="fr-FR" cap="all" smtClean="0"/>
              <a:t>21/05/2025</a:t>
            </a:fld>
            <a:endParaRPr lang="fr-FR" cap="all" dirty="0"/>
          </a:p>
        </p:txBody>
      </p:sp>
      <p:sp>
        <p:nvSpPr>
          <p:cNvPr id="4" name="Espace réservé du pied de page 3"/>
          <p:cNvSpPr>
            <a:spLocks noGrp="1"/>
          </p:cNvSpPr>
          <p:nvPr>
            <p:ph type="ftr" sz="quarter" idx="11"/>
          </p:nvPr>
        </p:nvSpPr>
        <p:spPr bwMode="gray"/>
        <p:txBody>
          <a:bodyPr/>
          <a:lstStyle/>
          <a:p>
            <a:r>
              <a:rPr lang="fr-FR" dirty="0"/>
              <a:t>Inspection générale de l’éducation, du sport et de la recherche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5500"/>
          </a:xfrm>
          <a:solidFill>
            <a:srgbClr val="3D7CC9"/>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chemeClr val="bg1"/>
                </a:solidFill>
              </a:defRPr>
            </a:lvl1pPr>
          </a:lstStyle>
          <a:p>
            <a:pPr algn="r"/>
            <a:fld id="{144A6DBF-3C57-425A-8769-77EAD970CB6B}" type="datetime1">
              <a:rPr lang="fr-FR" cap="all" smtClean="0"/>
              <a:t>21/05/2025</a:t>
            </a:fld>
            <a:endParaRPr lang="fr-FR" cap="all" dirty="0"/>
          </a:p>
        </p:txBody>
      </p:sp>
      <p:sp>
        <p:nvSpPr>
          <p:cNvPr id="4" name="Espace réservé du pied de page 3"/>
          <p:cNvSpPr>
            <a:spLocks noGrp="1"/>
          </p:cNvSpPr>
          <p:nvPr>
            <p:ph type="ftr" sz="quarter" idx="11"/>
          </p:nvPr>
        </p:nvSpPr>
        <p:spPr bwMode="gray">
          <a:xfrm>
            <a:off x="360000" y="4783500"/>
            <a:ext cx="5436136" cy="360000"/>
          </a:xfrm>
        </p:spPr>
        <p:txBody>
          <a:bodyPr/>
          <a:lstStyle>
            <a:lvl1pPr>
              <a:defRPr>
                <a:solidFill>
                  <a:schemeClr val="bg1"/>
                </a:solidFill>
              </a:defRPr>
            </a:lvl1pPr>
          </a:lstStyle>
          <a:p>
            <a:r>
              <a:rPr lang="fr-FR" dirty="0"/>
              <a:t>Inspection générale de l’éducation, du sport et de la recherche</a:t>
            </a:r>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fld id="{DED07D3D-0B27-46FB-82A2-B34EB0F46B72}" type="datetime1">
              <a:rPr lang="fr-FR" cap="all" smtClean="0"/>
              <a:t>21/05/2025</a:t>
            </a:fld>
            <a:endParaRPr lang="fr-FR" cap="all" dirty="0"/>
          </a:p>
        </p:txBody>
      </p:sp>
      <p:sp>
        <p:nvSpPr>
          <p:cNvPr id="4" name="Espace réservé du pied de page 3"/>
          <p:cNvSpPr>
            <a:spLocks noGrp="1"/>
          </p:cNvSpPr>
          <p:nvPr>
            <p:ph type="ftr" sz="quarter" idx="11"/>
          </p:nvPr>
        </p:nvSpPr>
        <p:spPr bwMode="gray"/>
        <p:txBody>
          <a:bodyPr/>
          <a:lstStyle/>
          <a:p>
            <a:r>
              <a:rPr lang="fr-FR" dirty="0"/>
              <a:t>Inspection générale de l’éducation, du sport et de la recherche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fld id="{3A418CB5-7493-42CB-B20F-CCEE2C86802F}" type="datetime1">
              <a:rPr lang="fr-FR" cap="all" smtClean="0"/>
              <a:t>21/05/2025</a:t>
            </a:fld>
            <a:endParaRPr lang="fr-FR" cap="all" dirty="0"/>
          </a:p>
        </p:txBody>
      </p:sp>
      <p:sp>
        <p:nvSpPr>
          <p:cNvPr id="6" name="Espace réservé du pied de page 5"/>
          <p:cNvSpPr>
            <a:spLocks noGrp="1"/>
          </p:cNvSpPr>
          <p:nvPr>
            <p:ph type="ftr" sz="quarter" idx="11"/>
          </p:nvPr>
        </p:nvSpPr>
        <p:spPr bwMode="gray"/>
        <p:txBody>
          <a:bodyPr/>
          <a:lstStyle/>
          <a:p>
            <a:r>
              <a:rPr lang="fr-FR" dirty="0"/>
              <a:t>Inspection générale de l’éducation, du sport et de la recherche</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3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fld id="{F6BA0A05-28D1-034A-ABB1-7FD89A42446D}" type="datetime1">
              <a:rPr lang="fr-FR" cap="all" smtClean="0"/>
              <a:t>21/05/2025</a:t>
            </a:fld>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Inspection pédagogique régionale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419622"/>
            <a:ext cx="8424000" cy="3168352"/>
          </a:xfrm>
        </p:spPr>
        <p:txBody>
          <a:bodyPr/>
          <a:lstStyle>
            <a:lvl1pPr marL="144000" indent="-144000">
              <a:spcBef>
                <a:spcPts val="400"/>
              </a:spcBef>
              <a:spcAft>
                <a:spcPts val="800"/>
              </a:spcAft>
              <a:buFont typeface="+mj-lt"/>
              <a:buAutoNum type="arabicPeriod"/>
              <a:defRPr sz="1600" b="1"/>
            </a:lvl1pPr>
            <a:lvl2pPr marL="324000" indent="-144000">
              <a:spcBef>
                <a:spcPts val="600"/>
              </a:spcBef>
              <a:spcAft>
                <a:spcPts val="800"/>
              </a:spcAft>
              <a:buFont typeface="+mj-lt"/>
              <a:buAutoNum type="alphaLcPeriod"/>
              <a:defRPr sz="1200"/>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307125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fld id="{C1803687-41DB-4B83-81FD-0CC9A1429959}" type="datetime1">
              <a:rPr lang="fr-FR" cap="all" smtClean="0"/>
              <a:t>21/05/2025</a:t>
            </a:fld>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a:t>Inspection générale de l’éducation, du sport et de la recherche</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7C9F8281-E0B1-E740-BC5A-01ADDF3A651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98001" y="179999"/>
            <a:ext cx="593680" cy="367727"/>
          </a:xfrm>
          <a:prstGeom prst="rect">
            <a:avLst/>
          </a:prstGeom>
        </p:spPr>
      </p:pic>
      <p:pic>
        <p:nvPicPr>
          <p:cNvPr id="12" name="Image 11">
            <a:extLst>
              <a:ext uri="{FF2B5EF4-FFF2-40B4-BE49-F238E27FC236}">
                <a16:creationId xmlns:a16="http://schemas.microsoft.com/office/drawing/2014/main" id="{81F3959E-B020-EA40-896C-0471D92513A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88000" y="108000"/>
            <a:ext cx="555733" cy="504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 Target="slide4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fld id="{16A10846-A38A-4308-9A64-2E827CCEF616}" type="datetime1">
              <a:rPr lang="fr-FR" smtClean="0"/>
              <a:t>21/05/2025</a:t>
            </a:fld>
            <a:endParaRPr lang="fr-FR" dirty="0"/>
          </a:p>
        </p:txBody>
      </p:sp>
      <p:sp>
        <p:nvSpPr>
          <p:cNvPr id="8" name="Espace réservé du pied de page 7"/>
          <p:cNvSpPr>
            <a:spLocks noGrp="1"/>
          </p:cNvSpPr>
          <p:nvPr>
            <p:ph type="ftr" sz="quarter" idx="11"/>
          </p:nvPr>
        </p:nvSpPr>
        <p:spPr/>
        <p:txBody>
          <a:bodyPr/>
          <a:lstStyle/>
          <a:p>
            <a:r>
              <a:rPr lang="fr-FR" dirty="0"/>
              <a:t>Inspection générale de l’éducation,</a:t>
            </a:r>
            <a:br>
              <a:rPr lang="fr-FR" dirty="0"/>
            </a:br>
            <a:r>
              <a:rPr lang="fr-FR" dirty="0"/>
              <a:t>du sport et de la recherche</a:t>
            </a: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 coins arrondis 58">
            <a:extLst>
              <a:ext uri="{FF2B5EF4-FFF2-40B4-BE49-F238E27FC236}">
                <a16:creationId xmlns:a16="http://schemas.microsoft.com/office/drawing/2014/main" id="{1D2F371F-069D-4958-9E7A-92C376157A7B}"/>
              </a:ext>
            </a:extLst>
          </p:cNvPr>
          <p:cNvSpPr/>
          <p:nvPr/>
        </p:nvSpPr>
        <p:spPr>
          <a:xfrm>
            <a:off x="1907704" y="1059582"/>
            <a:ext cx="6696744" cy="1891731"/>
          </a:xfrm>
          <a:prstGeom prst="roundRect">
            <a:avLst/>
          </a:prstGeom>
          <a:solidFill>
            <a:srgbClr val="00B0F0">
              <a:alpha val="10980"/>
            </a:srgbClr>
          </a:solid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r"/>
            <a:r>
              <a:rPr lang="fr-FR" sz="1400" b="1" dirty="0">
                <a:solidFill>
                  <a:srgbClr val="0070C0"/>
                </a:solidFill>
                <a:latin typeface="Marianne" panose="02000000000000000000" pitchFamily="2" charset="0"/>
              </a:rPr>
              <a:t>dossier candidat</a:t>
            </a:r>
          </a:p>
        </p:txBody>
      </p:sp>
      <p:sp>
        <p:nvSpPr>
          <p:cNvPr id="64" name="Rectangle : coins arrondis 63">
            <a:extLst>
              <a:ext uri="{FF2B5EF4-FFF2-40B4-BE49-F238E27FC236}">
                <a16:creationId xmlns:a16="http://schemas.microsoft.com/office/drawing/2014/main" id="{929C2390-9C6C-4098-BA38-A88BF228E8C2}"/>
              </a:ext>
            </a:extLst>
          </p:cNvPr>
          <p:cNvSpPr/>
          <p:nvPr/>
        </p:nvSpPr>
        <p:spPr>
          <a:xfrm>
            <a:off x="1922360" y="3023321"/>
            <a:ext cx="6696744" cy="1675370"/>
          </a:xfrm>
          <a:prstGeom prst="roundRect">
            <a:avLst/>
          </a:prstGeom>
          <a:solidFill>
            <a:srgbClr val="7030A0">
              <a:alpha val="10980"/>
            </a:srgbClr>
          </a:solid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r"/>
            <a:r>
              <a:rPr lang="fr-FR" sz="1400" b="1" dirty="0">
                <a:solidFill>
                  <a:srgbClr val="7030A0"/>
                </a:solidFill>
                <a:latin typeface="Marianne" panose="02000000000000000000" pitchFamily="2" charset="0"/>
              </a:rPr>
              <a:t>dossier </a:t>
            </a:r>
            <a:r>
              <a:rPr lang="fr-FR" sz="1400" b="1" dirty="0" smtClean="0">
                <a:solidFill>
                  <a:srgbClr val="7030A0"/>
                </a:solidFill>
                <a:latin typeface="Marianne" panose="02000000000000000000" pitchFamily="2" charset="0"/>
              </a:rPr>
              <a:t>professeur</a:t>
            </a:r>
            <a:endParaRPr lang="fr-FR" sz="1400" b="1" dirty="0">
              <a:solidFill>
                <a:srgbClr val="7030A0"/>
              </a:solidFill>
              <a:latin typeface="Marianne" panose="02000000000000000000" pitchFamily="2" charset="0"/>
            </a:endParaRPr>
          </a:p>
        </p:txBody>
      </p:sp>
      <p:sp>
        <p:nvSpPr>
          <p:cNvPr id="11" name="Espace réservé du texte 10"/>
          <p:cNvSpPr>
            <a:spLocks noGrp="1"/>
          </p:cNvSpPr>
          <p:nvPr>
            <p:ph type="body" sz="quarter" idx="13"/>
          </p:nvPr>
        </p:nvSpPr>
        <p:spPr>
          <a:xfrm>
            <a:off x="2267744" y="180000"/>
            <a:ext cx="5688632" cy="360000"/>
          </a:xfrm>
        </p:spPr>
        <p:txBody>
          <a:bodyPr/>
          <a:lstStyle/>
          <a:p>
            <a:pPr marL="0" indent="0" algn="l">
              <a:buNone/>
            </a:pPr>
            <a:r>
              <a:rPr lang="fr-FR" sz="2000" dirty="0">
                <a:solidFill>
                  <a:srgbClr val="0070C0"/>
                </a:solidFill>
                <a:latin typeface="Marianne" panose="02000000000000000000" pitchFamily="2" charset="0"/>
              </a:rPr>
              <a:t>Enseignement de spécialité 2I2D – BAC STI2D</a:t>
            </a:r>
          </a:p>
        </p:txBody>
      </p:sp>
      <p:sp>
        <p:nvSpPr>
          <p:cNvPr id="2" name="Espace réservé de la date 1"/>
          <p:cNvSpPr>
            <a:spLocks noGrp="1"/>
          </p:cNvSpPr>
          <p:nvPr>
            <p:ph type="dt" sz="half" idx="10"/>
          </p:nvPr>
        </p:nvSpPr>
        <p:spPr/>
        <p:txBody>
          <a:bodyPr/>
          <a:lstStyle/>
          <a:p>
            <a:pPr algn="r"/>
            <a:fld id="{EE612037-077B-4C12-BA9C-1F30ABED5F12}" type="datetime1">
              <a:rPr lang="fr-FR" cap="all" smtClean="0">
                <a:latin typeface="Marianne" panose="02000000000000000000" pitchFamily="2" charset="0"/>
              </a:rPr>
              <a:t>21/05/2025</a:t>
            </a:fld>
            <a:endParaRPr lang="fr-FR" cap="all" dirty="0">
              <a:latin typeface="Marianne" panose="02000000000000000000" pitchFamily="2" charset="0"/>
            </a:endParaRPr>
          </a:p>
        </p:txBody>
      </p:sp>
      <p:sp>
        <p:nvSpPr>
          <p:cNvPr id="3" name="Espace réservé du pied de page 2"/>
          <p:cNvSpPr>
            <a:spLocks noGrp="1"/>
          </p:cNvSpPr>
          <p:nvPr>
            <p:ph type="ftr" sz="quarter" idx="11"/>
          </p:nvPr>
        </p:nvSpPr>
        <p:spPr/>
        <p:txBody>
          <a:bodyPr/>
          <a:lstStyle/>
          <a:p>
            <a:r>
              <a:rPr lang="fr-FR" dirty="0">
                <a:latin typeface="Marianne" panose="02000000000000000000" pitchFamily="2" charset="0"/>
              </a:rPr>
              <a:t>Inspection générale de l’éducation, du sport et de la recherche</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10</a:t>
            </a:fld>
            <a:endParaRPr lang="fr-FR" dirty="0">
              <a:latin typeface="Marianne" panose="02000000000000000000" pitchFamily="2" charset="0"/>
            </a:endParaRPr>
          </a:p>
        </p:txBody>
      </p:sp>
      <p:sp>
        <p:nvSpPr>
          <p:cNvPr id="22" name="Titre 1">
            <a:extLst>
              <a:ext uri="{FF2B5EF4-FFF2-40B4-BE49-F238E27FC236}">
                <a16:creationId xmlns:a16="http://schemas.microsoft.com/office/drawing/2014/main" id="{F0C3C301-20A8-47D4-94A7-4BCE156270C2}"/>
              </a:ext>
            </a:extLst>
          </p:cNvPr>
          <p:cNvSpPr txBox="1">
            <a:spLocks/>
          </p:cNvSpPr>
          <p:nvPr/>
        </p:nvSpPr>
        <p:spPr>
          <a:xfrm>
            <a:off x="3203848" y="511285"/>
            <a:ext cx="3312368" cy="5040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828800"/>
            <a:r>
              <a:rPr lang="fr-FR" sz="2800" dirty="0">
                <a:solidFill>
                  <a:prstClr val="black"/>
                </a:solidFill>
                <a:latin typeface="Marianne" panose="02000000000000000000" pitchFamily="2" charset="0"/>
              </a:rPr>
              <a:t>1 sujet = 1 dossier</a:t>
            </a:r>
          </a:p>
        </p:txBody>
      </p:sp>
      <p:pic>
        <p:nvPicPr>
          <p:cNvPr id="24" name="Picture 2" descr="Portable Document Format - Vikidia, l'encyclopédie des 8-13 ans">
            <a:extLst>
              <a:ext uri="{FF2B5EF4-FFF2-40B4-BE49-F238E27FC236}">
                <a16:creationId xmlns:a16="http://schemas.microsoft.com/office/drawing/2014/main" id="{46C3BBC6-F21C-442A-8CB9-63BE40E1607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5592" y="2018214"/>
            <a:ext cx="697320" cy="855333"/>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678AF9E4-CEA7-49AA-AB9D-F895BBA1C1FA}"/>
              </a:ext>
            </a:extLst>
          </p:cNvPr>
          <p:cNvSpPr txBox="1"/>
          <p:nvPr/>
        </p:nvSpPr>
        <p:spPr>
          <a:xfrm>
            <a:off x="2195736" y="1125954"/>
            <a:ext cx="4595963" cy="1157764"/>
          </a:xfrm>
          <a:prstGeom prst="round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l" defTabSz="1828800" hangingPunct="1"/>
            <a:r>
              <a:rPr lang="fr-FR" sz="1400" kern="1200" dirty="0">
                <a:solidFill>
                  <a:prstClr val="black"/>
                </a:solidFill>
                <a:latin typeface="Marianne" panose="02000000000000000000" pitchFamily="2" charset="0"/>
              </a:rPr>
              <a:t>1 </a:t>
            </a:r>
            <a:r>
              <a:rPr lang="fr-FR" sz="1200" kern="1200" dirty="0">
                <a:solidFill>
                  <a:prstClr val="black"/>
                </a:solidFill>
                <a:latin typeface="Marianne" panose="02000000000000000000" pitchFamily="2" charset="0"/>
              </a:rPr>
              <a:t>fichier « Dossier ressources » : </a:t>
            </a:r>
          </a:p>
          <a:p>
            <a:pPr algn="l" defTabSz="1828800" hangingPunct="1"/>
            <a:r>
              <a:rPr lang="fr-FR" sz="1200" dirty="0">
                <a:solidFill>
                  <a:prstClr val="black"/>
                </a:solidFill>
                <a:latin typeface="Marianne" panose="02000000000000000000" pitchFamily="2" charset="0"/>
              </a:rPr>
              <a:t>c</a:t>
            </a:r>
            <a:r>
              <a:rPr lang="fr-FR" sz="1200" kern="1200" dirty="0">
                <a:solidFill>
                  <a:prstClr val="black"/>
                </a:solidFill>
                <a:latin typeface="Marianne" panose="02000000000000000000" pitchFamily="2" charset="0"/>
              </a:rPr>
              <a:t>ontient tout ce qui est modifiable localement : </a:t>
            </a:r>
          </a:p>
          <a:p>
            <a:pPr marL="571500" indent="-571500" algn="l" defTabSz="1828800" hangingPunct="1">
              <a:buFont typeface="Arial" panose="020B0604020202020204" pitchFamily="34" charset="0"/>
              <a:buChar char="•"/>
            </a:pPr>
            <a:r>
              <a:rPr lang="fr-FR" sz="1200" kern="1200" dirty="0">
                <a:solidFill>
                  <a:prstClr val="black"/>
                </a:solidFill>
                <a:latin typeface="Marianne" panose="02000000000000000000" pitchFamily="2" charset="0"/>
              </a:rPr>
              <a:t>description du produit</a:t>
            </a:r>
          </a:p>
          <a:p>
            <a:pPr marL="571500" indent="-571500" algn="l" defTabSz="1828800" hangingPunct="1">
              <a:buFont typeface="Arial" panose="020B0604020202020204" pitchFamily="34" charset="0"/>
              <a:buChar char="•"/>
            </a:pPr>
            <a:r>
              <a:rPr lang="fr-FR" sz="1200" kern="1200" dirty="0">
                <a:solidFill>
                  <a:prstClr val="black"/>
                </a:solidFill>
                <a:latin typeface="Marianne" panose="02000000000000000000" pitchFamily="2" charset="0"/>
              </a:rPr>
              <a:t>protocole expérimental (appareils de mesure)</a:t>
            </a:r>
          </a:p>
          <a:p>
            <a:pPr marL="571500" indent="-571500" algn="l" defTabSz="1828800" hangingPunct="1">
              <a:buFont typeface="Arial" panose="020B0604020202020204" pitchFamily="34" charset="0"/>
              <a:buChar char="•"/>
            </a:pPr>
            <a:r>
              <a:rPr lang="fr-FR" sz="1200" kern="1200" dirty="0">
                <a:solidFill>
                  <a:prstClr val="black"/>
                </a:solidFill>
                <a:latin typeface="Marianne" panose="02000000000000000000" pitchFamily="2" charset="0"/>
              </a:rPr>
              <a:t>modèle et simulation (logiciel)</a:t>
            </a:r>
          </a:p>
        </p:txBody>
      </p:sp>
      <p:sp>
        <p:nvSpPr>
          <p:cNvPr id="26" name="ZoneTexte 25">
            <a:extLst>
              <a:ext uri="{FF2B5EF4-FFF2-40B4-BE49-F238E27FC236}">
                <a16:creationId xmlns:a16="http://schemas.microsoft.com/office/drawing/2014/main" id="{F8A8BE68-2193-4248-A6FD-CFA42321B321}"/>
              </a:ext>
            </a:extLst>
          </p:cNvPr>
          <p:cNvSpPr txBox="1"/>
          <p:nvPr/>
        </p:nvSpPr>
        <p:spPr>
          <a:xfrm>
            <a:off x="2195735" y="2355726"/>
            <a:ext cx="4595964" cy="510778"/>
          </a:xfrm>
          <a:prstGeom prst="roundRect">
            <a:avLst/>
          </a:prstGeom>
          <a:ln w="28575">
            <a:solidFill>
              <a:schemeClr val="accent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l" defTabSz="1828800" hangingPunct="1"/>
            <a:r>
              <a:rPr lang="fr-FR" sz="1200" kern="1200" dirty="0">
                <a:solidFill>
                  <a:prstClr val="black"/>
                </a:solidFill>
                <a:latin typeface="Marianne" panose="02000000000000000000" pitchFamily="2" charset="0"/>
              </a:rPr>
              <a:t>1 fichier « Travail demandé » : </a:t>
            </a:r>
          </a:p>
          <a:p>
            <a:pPr algn="l" defTabSz="1828800" hangingPunct="1"/>
            <a:r>
              <a:rPr lang="fr-FR" sz="1200" kern="1200" dirty="0">
                <a:solidFill>
                  <a:prstClr val="black"/>
                </a:solidFill>
                <a:latin typeface="Marianne" panose="02000000000000000000" pitchFamily="2" charset="0"/>
              </a:rPr>
              <a:t>contient tout ce qui n’est  pas modifiable : Questions</a:t>
            </a:r>
          </a:p>
        </p:txBody>
      </p:sp>
      <p:cxnSp>
        <p:nvCxnSpPr>
          <p:cNvPr id="9" name="Connecteur droit avec flèche 8">
            <a:extLst>
              <a:ext uri="{FF2B5EF4-FFF2-40B4-BE49-F238E27FC236}">
                <a16:creationId xmlns:a16="http://schemas.microsoft.com/office/drawing/2014/main" id="{54BE6C48-37F0-4F64-9321-A64A5E3B6352}"/>
              </a:ext>
            </a:extLst>
          </p:cNvPr>
          <p:cNvCxnSpPr>
            <a:cxnSpLocks/>
            <a:stCxn id="25" idx="1"/>
            <a:endCxn id="1026" idx="3"/>
          </p:cNvCxnSpPr>
          <p:nvPr/>
        </p:nvCxnSpPr>
        <p:spPr>
          <a:xfrm flipH="1" flipV="1">
            <a:off x="1120508" y="1612623"/>
            <a:ext cx="1075228" cy="92213"/>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27" name="Connecteur droit avec flèche 26">
            <a:extLst>
              <a:ext uri="{FF2B5EF4-FFF2-40B4-BE49-F238E27FC236}">
                <a16:creationId xmlns:a16="http://schemas.microsoft.com/office/drawing/2014/main" id="{64E2896B-771C-404D-997E-D309A84F516A}"/>
              </a:ext>
            </a:extLst>
          </p:cNvPr>
          <p:cNvCxnSpPr>
            <a:cxnSpLocks/>
            <a:stCxn id="26" idx="1"/>
            <a:endCxn id="24" idx="3"/>
          </p:cNvCxnSpPr>
          <p:nvPr/>
        </p:nvCxnSpPr>
        <p:spPr>
          <a:xfrm flipH="1" flipV="1">
            <a:off x="1112912" y="2445881"/>
            <a:ext cx="1082823" cy="16523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pic>
        <p:nvPicPr>
          <p:cNvPr id="1026" name="Picture 2" descr="Logo De Microsoft Word PNG , Clipart De Mot, Convertisseur Dicônes, Remise  En Forme Des Icônes PNG et vecteur pour téléchargement gratuit">
            <a:extLst>
              <a:ext uri="{FF2B5EF4-FFF2-40B4-BE49-F238E27FC236}">
                <a16:creationId xmlns:a16="http://schemas.microsoft.com/office/drawing/2014/main" id="{ADDFD1CB-EEF1-44CB-B9D5-1BBF2688166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528" y="1214133"/>
            <a:ext cx="796980" cy="796980"/>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FDF05EFB-C666-463C-80D8-B71553DDE079}"/>
              </a:ext>
            </a:extLst>
          </p:cNvPr>
          <p:cNvSpPr txBox="1"/>
          <p:nvPr/>
        </p:nvSpPr>
        <p:spPr>
          <a:xfrm>
            <a:off x="2193617" y="3121574"/>
            <a:ext cx="4598082" cy="578882"/>
          </a:xfrm>
          <a:prstGeom prst="roundRect">
            <a:avLst/>
          </a:prstGeom>
          <a:ln w="28575">
            <a:solidFill>
              <a:schemeClr val="accent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l" defTabSz="1828800" hangingPunct="1"/>
            <a:r>
              <a:rPr lang="fr-FR" sz="1400" dirty="0">
                <a:solidFill>
                  <a:prstClr val="black"/>
                </a:solidFill>
                <a:latin typeface="Marianne" panose="02000000000000000000" pitchFamily="2" charset="0"/>
              </a:rPr>
              <a:t>Liste de matériel (maquette, sous-ensemble, prototypage, …) indiquant le coût éventuel</a:t>
            </a:r>
            <a:endParaRPr lang="fr-FR" sz="1400" kern="1200" dirty="0">
              <a:solidFill>
                <a:prstClr val="black"/>
              </a:solidFill>
              <a:latin typeface="Marianne" panose="02000000000000000000" pitchFamily="2" charset="0"/>
            </a:endParaRPr>
          </a:p>
        </p:txBody>
      </p:sp>
      <p:cxnSp>
        <p:nvCxnSpPr>
          <p:cNvPr id="16" name="Connecteur droit avec flèche 15">
            <a:extLst>
              <a:ext uri="{FF2B5EF4-FFF2-40B4-BE49-F238E27FC236}">
                <a16:creationId xmlns:a16="http://schemas.microsoft.com/office/drawing/2014/main" id="{806BA3B7-36CD-461A-AD1F-E03ED83C8B15}"/>
              </a:ext>
            </a:extLst>
          </p:cNvPr>
          <p:cNvCxnSpPr>
            <a:cxnSpLocks/>
            <a:stCxn id="15" idx="1"/>
            <a:endCxn id="46" idx="3"/>
          </p:cNvCxnSpPr>
          <p:nvPr/>
        </p:nvCxnSpPr>
        <p:spPr>
          <a:xfrm flipH="1" flipV="1">
            <a:off x="1142518" y="3287051"/>
            <a:ext cx="1051099" cy="12396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pic>
        <p:nvPicPr>
          <p:cNvPr id="12" name="Image 11">
            <a:extLst>
              <a:ext uri="{FF2B5EF4-FFF2-40B4-BE49-F238E27FC236}">
                <a16:creationId xmlns:a16="http://schemas.microsoft.com/office/drawing/2014/main" id="{75D8933C-80F1-4D83-BD7A-E95746E2A2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516" y="4277266"/>
            <a:ext cx="410057" cy="410057"/>
          </a:xfrm>
          <a:prstGeom prst="rect">
            <a:avLst/>
          </a:prstGeom>
        </p:spPr>
      </p:pic>
      <p:pic>
        <p:nvPicPr>
          <p:cNvPr id="46" name="Picture 2" descr="Icône de couleur Microsoft Excel 2019 aux formats PNG et SVG">
            <a:extLst>
              <a:ext uri="{FF2B5EF4-FFF2-40B4-BE49-F238E27FC236}">
                <a16:creationId xmlns:a16="http://schemas.microsoft.com/office/drawing/2014/main" id="{EDBD14A5-CF14-41E0-86C4-910ADE2C3B5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3528" y="2877556"/>
            <a:ext cx="818990" cy="818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nkercad-logo | Mechabau®">
            <a:extLst>
              <a:ext uri="{FF2B5EF4-FFF2-40B4-BE49-F238E27FC236}">
                <a16:creationId xmlns:a16="http://schemas.microsoft.com/office/drawing/2014/main" id="{F66D731B-187E-405C-BD4D-01003EB5BC2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2459" y="4276534"/>
            <a:ext cx="410058" cy="4100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cônes, logos, symboles Solidworks– Téléchargement gratuit aux formats PNG  et SVG">
            <a:extLst>
              <a:ext uri="{FF2B5EF4-FFF2-40B4-BE49-F238E27FC236}">
                <a16:creationId xmlns:a16="http://schemas.microsoft.com/office/drawing/2014/main" id="{1EAE8DEA-0A65-4367-9F86-B600B1081A6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5516" y="3851871"/>
            <a:ext cx="410057" cy="4100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ketchUp - le logiciel de modélisation 3D le plus intuitif et simple">
            <a:extLst>
              <a:ext uri="{FF2B5EF4-FFF2-40B4-BE49-F238E27FC236}">
                <a16:creationId xmlns:a16="http://schemas.microsoft.com/office/drawing/2014/main" id="{BE551217-C861-49CA-B8C8-264AEA6A21B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64252" y="3883605"/>
            <a:ext cx="330769" cy="360000"/>
          </a:xfrm>
          <a:prstGeom prst="rect">
            <a:avLst/>
          </a:prstGeom>
          <a:noFill/>
          <a:extLst>
            <a:ext uri="{909E8E84-426E-40DD-AFC4-6F175D3DCCD1}">
              <a14:hiddenFill xmlns:a14="http://schemas.microsoft.com/office/drawing/2010/main">
                <a:solidFill>
                  <a:srgbClr val="FFFFFF"/>
                </a:solidFill>
              </a14:hiddenFill>
            </a:ext>
          </a:extLst>
        </p:spPr>
      </p:pic>
      <p:sp>
        <p:nvSpPr>
          <p:cNvPr id="51" name="ZoneTexte 50">
            <a:extLst>
              <a:ext uri="{FF2B5EF4-FFF2-40B4-BE49-F238E27FC236}">
                <a16:creationId xmlns:a16="http://schemas.microsoft.com/office/drawing/2014/main" id="{08CCCE55-73C6-4908-B317-7CEC56999889}"/>
              </a:ext>
            </a:extLst>
          </p:cNvPr>
          <p:cNvSpPr txBox="1"/>
          <p:nvPr/>
        </p:nvSpPr>
        <p:spPr>
          <a:xfrm>
            <a:off x="2193617" y="3784946"/>
            <a:ext cx="4598082" cy="817245"/>
          </a:xfrm>
          <a:prstGeom prst="roundRect">
            <a:avLst/>
          </a:prstGeom>
          <a:ln w="28575">
            <a:solidFill>
              <a:schemeClr val="accent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l" defTabSz="1828800" hangingPunct="1"/>
            <a:r>
              <a:rPr lang="fr-FR" sz="1400" dirty="0">
                <a:solidFill>
                  <a:prstClr val="black"/>
                </a:solidFill>
                <a:latin typeface="Marianne" panose="02000000000000000000" pitchFamily="2" charset="0"/>
              </a:rPr>
              <a:t>Fichiers de simulation, d’impression 3D, programmes, relevés expérimentaux, résultats de simulation, propositions de conception…</a:t>
            </a:r>
            <a:endParaRPr lang="fr-FR" sz="1400" kern="1200" dirty="0">
              <a:solidFill>
                <a:prstClr val="black"/>
              </a:solidFill>
              <a:latin typeface="Marianne" panose="02000000000000000000" pitchFamily="2" charset="0"/>
            </a:endParaRPr>
          </a:p>
        </p:txBody>
      </p:sp>
      <p:cxnSp>
        <p:nvCxnSpPr>
          <p:cNvPr id="52" name="Connecteur droit avec flèche 51">
            <a:extLst>
              <a:ext uri="{FF2B5EF4-FFF2-40B4-BE49-F238E27FC236}">
                <a16:creationId xmlns:a16="http://schemas.microsoft.com/office/drawing/2014/main" id="{7BFE97C6-3B53-4526-836E-EC4BFF965141}"/>
              </a:ext>
            </a:extLst>
          </p:cNvPr>
          <p:cNvCxnSpPr>
            <a:cxnSpLocks/>
            <a:stCxn id="51" idx="1"/>
          </p:cNvCxnSpPr>
          <p:nvPr/>
        </p:nvCxnSpPr>
        <p:spPr>
          <a:xfrm flipH="1" flipV="1">
            <a:off x="1187625" y="3955207"/>
            <a:ext cx="1005992" cy="185211"/>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2456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0A8D2-BC28-2366-FB61-7FC534B0831D}"/>
            </a:ext>
          </a:extLst>
        </p:cNvPr>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FA5BC540-75DF-EAB7-54D0-2D6D2D8A24E7}"/>
              </a:ext>
            </a:extLst>
          </p:cNvPr>
          <p:cNvSpPr>
            <a:spLocks noGrp="1"/>
          </p:cNvSpPr>
          <p:nvPr>
            <p:ph type="body" sz="quarter" idx="13"/>
          </p:nvPr>
        </p:nvSpPr>
        <p:spPr>
          <a:xfrm>
            <a:off x="2267744" y="180000"/>
            <a:ext cx="5688632" cy="360000"/>
          </a:xfrm>
        </p:spPr>
        <p:txBody>
          <a:bodyPr/>
          <a:lstStyle/>
          <a:p>
            <a:pPr marL="0" indent="0" algn="l">
              <a:buNone/>
            </a:pPr>
            <a:r>
              <a:rPr lang="fr-FR" sz="2000" dirty="0">
                <a:solidFill>
                  <a:srgbClr val="0070C0"/>
                </a:solidFill>
                <a:latin typeface="Marianne" panose="02000000000000000000" pitchFamily="2" charset="0"/>
              </a:rPr>
              <a:t>Enseignement de spécialité 2I2D – BAC STI2D</a:t>
            </a:r>
          </a:p>
        </p:txBody>
      </p:sp>
      <p:sp>
        <p:nvSpPr>
          <p:cNvPr id="2" name="Espace réservé de la date 1">
            <a:extLst>
              <a:ext uri="{FF2B5EF4-FFF2-40B4-BE49-F238E27FC236}">
                <a16:creationId xmlns:a16="http://schemas.microsoft.com/office/drawing/2014/main" id="{399DC493-B25B-7E2B-1AE8-071474278642}"/>
              </a:ext>
            </a:extLst>
          </p:cNvPr>
          <p:cNvSpPr>
            <a:spLocks noGrp="1"/>
          </p:cNvSpPr>
          <p:nvPr>
            <p:ph type="dt" sz="half" idx="10"/>
          </p:nvPr>
        </p:nvSpPr>
        <p:spPr/>
        <p:txBody>
          <a:bodyPr/>
          <a:lstStyle/>
          <a:p>
            <a:pPr algn="r"/>
            <a:fld id="{EE612037-077B-4C12-BA9C-1F30ABED5F12}" type="datetime1">
              <a:rPr lang="fr-FR" cap="all" smtClean="0">
                <a:latin typeface="Marianne" panose="02000000000000000000" pitchFamily="2" charset="0"/>
              </a:rPr>
              <a:t>21/05/2025</a:t>
            </a:fld>
            <a:endParaRPr lang="fr-FR" cap="all" dirty="0">
              <a:latin typeface="Marianne" panose="02000000000000000000" pitchFamily="2" charset="0"/>
            </a:endParaRPr>
          </a:p>
        </p:txBody>
      </p:sp>
      <p:sp>
        <p:nvSpPr>
          <p:cNvPr id="3" name="Espace réservé du pied de page 2">
            <a:extLst>
              <a:ext uri="{FF2B5EF4-FFF2-40B4-BE49-F238E27FC236}">
                <a16:creationId xmlns:a16="http://schemas.microsoft.com/office/drawing/2014/main" id="{4F7B05C8-F0A8-9B8D-4618-3543A606FAF9}"/>
              </a:ext>
            </a:extLst>
          </p:cNvPr>
          <p:cNvSpPr>
            <a:spLocks noGrp="1"/>
          </p:cNvSpPr>
          <p:nvPr>
            <p:ph type="ftr" sz="quarter" idx="11"/>
          </p:nvPr>
        </p:nvSpPr>
        <p:spPr/>
        <p:txBody>
          <a:bodyPr/>
          <a:lstStyle/>
          <a:p>
            <a:r>
              <a:rPr lang="fr-FR" dirty="0">
                <a:latin typeface="Marianne" panose="02000000000000000000" pitchFamily="2" charset="0"/>
              </a:rPr>
              <a:t>Inspection générale de l’éducation, du sport et de la recherche</a:t>
            </a:r>
          </a:p>
        </p:txBody>
      </p:sp>
      <p:sp>
        <p:nvSpPr>
          <p:cNvPr id="4" name="Espace réservé du numéro de diapositive 3">
            <a:extLst>
              <a:ext uri="{FF2B5EF4-FFF2-40B4-BE49-F238E27FC236}">
                <a16:creationId xmlns:a16="http://schemas.microsoft.com/office/drawing/2014/main" id="{1D2A203E-3777-06F6-CBFA-CECF8430FC7E}"/>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11</a:t>
            </a:fld>
            <a:endParaRPr lang="fr-FR" dirty="0">
              <a:latin typeface="Marianne" panose="02000000000000000000" pitchFamily="2" charset="0"/>
            </a:endParaRPr>
          </a:p>
        </p:txBody>
      </p:sp>
      <p:sp>
        <p:nvSpPr>
          <p:cNvPr id="22" name="Titre 1">
            <a:extLst>
              <a:ext uri="{FF2B5EF4-FFF2-40B4-BE49-F238E27FC236}">
                <a16:creationId xmlns:a16="http://schemas.microsoft.com/office/drawing/2014/main" id="{8424C619-7F09-4379-4F8B-7103DCAB35A8}"/>
              </a:ext>
            </a:extLst>
          </p:cNvPr>
          <p:cNvSpPr txBox="1">
            <a:spLocks/>
          </p:cNvSpPr>
          <p:nvPr/>
        </p:nvSpPr>
        <p:spPr>
          <a:xfrm>
            <a:off x="3203848" y="511285"/>
            <a:ext cx="3312368" cy="5040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828800"/>
            <a:r>
              <a:rPr lang="fr-FR" sz="2800" dirty="0">
                <a:solidFill>
                  <a:prstClr val="black"/>
                </a:solidFill>
                <a:latin typeface="Marianne" panose="02000000000000000000" pitchFamily="2" charset="0"/>
              </a:rPr>
              <a:t>1 sujet = 1 dossier</a:t>
            </a:r>
          </a:p>
        </p:txBody>
      </p:sp>
      <p:pic>
        <p:nvPicPr>
          <p:cNvPr id="8" name="Image 7" descr="Une image contenant texte, capture d’écran, lettre, Police&#10;&#10;Le contenu généré par l’IA peut être incorrect.">
            <a:extLst>
              <a:ext uri="{FF2B5EF4-FFF2-40B4-BE49-F238E27FC236}">
                <a16:creationId xmlns:a16="http://schemas.microsoft.com/office/drawing/2014/main" id="{A29F2BCC-020C-CE07-A1C6-26592A06E8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9632" y="980345"/>
            <a:ext cx="2424813" cy="3651870"/>
          </a:xfrm>
          <a:prstGeom prst="rect">
            <a:avLst/>
          </a:prstGeom>
          <a:ln>
            <a:noFill/>
          </a:ln>
          <a:effectLst>
            <a:outerShdw blurRad="292100" dist="139700" dir="2700000" algn="tl" rotWithShape="0">
              <a:srgbClr val="333333">
                <a:alpha val="65000"/>
              </a:srgbClr>
            </a:outerShdw>
          </a:effectLst>
          <a:scene3d>
            <a:camera prst="isometricOffAxis2Left"/>
            <a:lightRig rig="threePt" dir="t"/>
          </a:scene3d>
        </p:spPr>
      </p:pic>
      <p:pic>
        <p:nvPicPr>
          <p:cNvPr id="6" name="Image 5" descr="Une image contenant texte, capture d’écran, lettre, Police&#10;&#10;Le contenu généré par l’IA peut être incorrect.">
            <a:extLst>
              <a:ext uri="{FF2B5EF4-FFF2-40B4-BE49-F238E27FC236}">
                <a16:creationId xmlns:a16="http://schemas.microsoft.com/office/drawing/2014/main" id="{BBD37679-45EC-C785-7535-E28534E7C5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0" y="944078"/>
            <a:ext cx="2572149" cy="3831510"/>
          </a:xfrm>
          <a:prstGeom prst="rect">
            <a:avLst/>
          </a:prstGeom>
          <a:ln>
            <a:noFill/>
          </a:ln>
          <a:effectLst>
            <a:outerShdw blurRad="292100" dist="139700" dir="2700000" algn="tl" rotWithShape="0">
              <a:srgbClr val="333333">
                <a:alpha val="65000"/>
              </a:srgbClr>
            </a:outerShdw>
          </a:effectLst>
          <a:scene3d>
            <a:camera prst="isometricOffAxis2Left"/>
            <a:lightRig rig="threePt" dir="t"/>
          </a:scene3d>
        </p:spPr>
      </p:pic>
      <p:pic>
        <p:nvPicPr>
          <p:cNvPr id="32" name="Image 31" descr="Une image contenant texte, capture d’écran, Site web, logiciel&#10;&#10;Le contenu généré par l’IA peut être incorrect.">
            <a:extLst>
              <a:ext uri="{FF2B5EF4-FFF2-40B4-BE49-F238E27FC236}">
                <a16:creationId xmlns:a16="http://schemas.microsoft.com/office/drawing/2014/main" id="{87DD40C0-C745-20C8-A98C-CA66D6377A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3800" y="793850"/>
            <a:ext cx="2654200" cy="3956975"/>
          </a:xfrm>
          <a:prstGeom prst="rect">
            <a:avLst/>
          </a:prstGeom>
          <a:ln>
            <a:noFill/>
          </a:ln>
          <a:effectLst>
            <a:outerShdw blurRad="292100" dist="139700" dir="2700000" algn="tl" rotWithShape="0">
              <a:srgbClr val="333333">
                <a:alpha val="65000"/>
              </a:srgbClr>
            </a:outerShdw>
          </a:effectLst>
          <a:scene3d>
            <a:camera prst="isometricOffAxis2Left"/>
            <a:lightRig rig="threePt" dir="t"/>
          </a:scene3d>
        </p:spPr>
      </p:pic>
      <p:pic>
        <p:nvPicPr>
          <p:cNvPr id="30" name="Image 29" descr="Une image contenant texte, capture d’écran, nombre, Police&#10;&#10;Le contenu généré par l’IA peut être incorrect.">
            <a:extLst>
              <a:ext uri="{FF2B5EF4-FFF2-40B4-BE49-F238E27FC236}">
                <a16:creationId xmlns:a16="http://schemas.microsoft.com/office/drawing/2014/main" id="{69FA6897-BFA1-8A24-4206-B3F4006FEE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7100" y="782755"/>
            <a:ext cx="2700787" cy="3993891"/>
          </a:xfrm>
          <a:prstGeom prst="rect">
            <a:avLst/>
          </a:prstGeom>
          <a:ln>
            <a:noFill/>
          </a:ln>
          <a:effectLst>
            <a:outerShdw blurRad="292100" dist="139700" dir="2700000" algn="tl" rotWithShape="0">
              <a:srgbClr val="333333">
                <a:alpha val="65000"/>
              </a:srgbClr>
            </a:outerShdw>
          </a:effectLst>
          <a:scene3d>
            <a:camera prst="isometricOffAxis2Left"/>
            <a:lightRig rig="threePt" dir="t"/>
          </a:scene3d>
        </p:spPr>
      </p:pic>
      <p:pic>
        <p:nvPicPr>
          <p:cNvPr id="28" name="Image 27" descr="Une image contenant texte, capture d’écran, logiciel, Site web&#10;&#10;Le contenu généré par l’IA peut être incorrect.">
            <a:extLst>
              <a:ext uri="{FF2B5EF4-FFF2-40B4-BE49-F238E27FC236}">
                <a16:creationId xmlns:a16="http://schemas.microsoft.com/office/drawing/2014/main" id="{0A9617E3-5CD1-9521-ACEE-FCF8B4A26D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75384" y="908023"/>
            <a:ext cx="2582218" cy="3831510"/>
          </a:xfrm>
          <a:prstGeom prst="rect">
            <a:avLst/>
          </a:prstGeom>
          <a:ln>
            <a:noFill/>
          </a:ln>
          <a:effectLst>
            <a:outerShdw blurRad="292100" dist="139700" dir="2700000" algn="tl" rotWithShape="0">
              <a:srgbClr val="333333">
                <a:alpha val="65000"/>
              </a:srgbClr>
            </a:outerShdw>
          </a:effectLst>
          <a:scene3d>
            <a:camera prst="isometricOffAxis2Left"/>
            <a:lightRig rig="threePt" dir="t"/>
          </a:scene3d>
        </p:spPr>
      </p:pic>
      <p:pic>
        <p:nvPicPr>
          <p:cNvPr id="21" name="Image 20" descr="Une image contenant texte, capture d’écran, diagramme, conception&#10;&#10;Le contenu généré par l’IA peut être incorrect.">
            <a:extLst>
              <a:ext uri="{FF2B5EF4-FFF2-40B4-BE49-F238E27FC236}">
                <a16:creationId xmlns:a16="http://schemas.microsoft.com/office/drawing/2014/main" id="{375D9BDF-59DF-3519-6F9E-F96E60639F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65831" y="774293"/>
            <a:ext cx="2816848" cy="4137774"/>
          </a:xfrm>
          <a:prstGeom prst="rect">
            <a:avLst/>
          </a:prstGeom>
          <a:scene3d>
            <a:camera prst="isometricOffAxis2Left"/>
            <a:lightRig rig="threePt" dir="t"/>
          </a:scene3d>
        </p:spPr>
      </p:pic>
      <p:pic>
        <p:nvPicPr>
          <p:cNvPr id="19" name="Image 18" descr="Une image contenant texte, capture d’écran, conception&#10;&#10;Le contenu généré par l’IA peut être incorrect.">
            <a:extLst>
              <a:ext uri="{FF2B5EF4-FFF2-40B4-BE49-F238E27FC236}">
                <a16:creationId xmlns:a16="http://schemas.microsoft.com/office/drawing/2014/main" id="{83CEADA1-06A3-B7AC-68EF-8FAD7C65AFE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18679" y="892320"/>
            <a:ext cx="2801114" cy="4026601"/>
          </a:xfrm>
          <a:prstGeom prst="rect">
            <a:avLst/>
          </a:prstGeom>
          <a:scene3d>
            <a:camera prst="isometricOffAxis2Left"/>
            <a:lightRig rig="threePt" dir="t"/>
          </a:scene3d>
        </p:spPr>
      </p:pic>
      <p:pic>
        <p:nvPicPr>
          <p:cNvPr id="17" name="Image 16" descr="Une image contenant texte, diagramme, reçu, Plan&#10;&#10;Le contenu généré par l’IA peut être incorrect.">
            <a:extLst>
              <a:ext uri="{FF2B5EF4-FFF2-40B4-BE49-F238E27FC236}">
                <a16:creationId xmlns:a16="http://schemas.microsoft.com/office/drawing/2014/main" id="{CFB093D6-D310-5299-B8CB-7F169014E49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67940" y="2060766"/>
            <a:ext cx="4045158" cy="2768908"/>
          </a:xfrm>
          <a:prstGeom prst="rect">
            <a:avLst/>
          </a:prstGeom>
          <a:ln>
            <a:noFill/>
          </a:ln>
          <a:effectLst>
            <a:outerShdw blurRad="292100" dist="139700" dir="2700000" algn="tl" rotWithShape="0">
              <a:srgbClr val="333333">
                <a:alpha val="65000"/>
              </a:srgbClr>
            </a:outerShdw>
          </a:effectLst>
          <a:scene3d>
            <a:camera prst="isometricOffAxis2Left"/>
            <a:lightRig rig="threePt" dir="t"/>
          </a:scene3d>
        </p:spPr>
      </p:pic>
      <p:pic>
        <p:nvPicPr>
          <p:cNvPr id="13" name="Image 12" descr="Une image contenant texte, capture d’écran, fenêtre, maison&#10;&#10;Le contenu généré par l’IA peut être incorrect.">
            <a:extLst>
              <a:ext uri="{FF2B5EF4-FFF2-40B4-BE49-F238E27FC236}">
                <a16:creationId xmlns:a16="http://schemas.microsoft.com/office/drawing/2014/main" id="{6D4C9D22-84AD-7CC1-2A80-A385E7BAB3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730994" y="1054267"/>
            <a:ext cx="2713006" cy="3857800"/>
          </a:xfrm>
          <a:prstGeom prst="rect">
            <a:avLst/>
          </a:prstGeom>
          <a:ln>
            <a:noFill/>
          </a:ln>
          <a:effectLst>
            <a:outerShdw blurRad="292100" dist="139700" dir="2700000" algn="tl" rotWithShape="0">
              <a:srgbClr val="333333">
                <a:alpha val="65000"/>
              </a:srgbClr>
            </a:outerShdw>
          </a:effectLst>
          <a:scene3d>
            <a:camera prst="isometricOffAxis2Left"/>
            <a:lightRig rig="threePt" dir="t"/>
          </a:scene3d>
        </p:spPr>
      </p:pic>
    </p:spTree>
    <p:extLst>
      <p:ext uri="{BB962C8B-B14F-4D97-AF65-F5344CB8AC3E}">
        <p14:creationId xmlns:p14="http://schemas.microsoft.com/office/powerpoint/2010/main" val="144667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7F7F7-6AC5-4269-AE1E-DF3200483B98}"/>
            </a:ext>
          </a:extLst>
        </p:cNvPr>
        <p:cNvGrpSpPr/>
        <p:nvPr/>
      </p:nvGrpSpPr>
      <p:grpSpPr>
        <a:xfrm>
          <a:off x="0" y="0"/>
          <a:ext cx="0" cy="0"/>
          <a:chOff x="0" y="0"/>
          <a:chExt cx="0" cy="0"/>
        </a:xfrm>
      </p:grpSpPr>
      <p:sp>
        <p:nvSpPr>
          <p:cNvPr id="10" name="Titre 9">
            <a:extLst>
              <a:ext uri="{FF2B5EF4-FFF2-40B4-BE49-F238E27FC236}">
                <a16:creationId xmlns:a16="http://schemas.microsoft.com/office/drawing/2014/main" id="{5A2578E7-1991-F671-8147-EAB509C0C1B0}"/>
              </a:ext>
            </a:extLst>
          </p:cNvPr>
          <p:cNvSpPr>
            <a:spLocks noGrp="1"/>
          </p:cNvSpPr>
          <p:nvPr>
            <p:ph type="title"/>
          </p:nvPr>
        </p:nvSpPr>
        <p:spPr>
          <a:xfrm>
            <a:off x="353852" y="620476"/>
            <a:ext cx="8424000" cy="360000"/>
          </a:xfrm>
        </p:spPr>
        <p:txBody>
          <a:bodyPr/>
          <a:lstStyle/>
          <a:p>
            <a:r>
              <a:rPr lang="fr-FR" sz="1800" dirty="0">
                <a:latin typeface="Marianne" panose="02000000000000000000" pitchFamily="2" charset="0"/>
              </a:rPr>
              <a:t>Sujet 0 – AC : Passerelle sur pont médiéval</a:t>
            </a:r>
            <a:r>
              <a:rPr lang="fr-FR" sz="2400" dirty="0">
                <a:latin typeface="Marianne" panose="02000000000000000000" pitchFamily="2" charset="0"/>
              </a:rPr>
              <a:t/>
            </a:r>
            <a:br>
              <a:rPr lang="fr-FR" sz="2400" dirty="0">
                <a:latin typeface="Marianne" panose="02000000000000000000" pitchFamily="2" charset="0"/>
              </a:rPr>
            </a:br>
            <a:r>
              <a:rPr lang="fr-FR" sz="2400" dirty="0">
                <a:solidFill>
                  <a:srgbClr val="FF0000"/>
                </a:solidFill>
                <a:latin typeface="Marianne" panose="02000000000000000000" pitchFamily="2" charset="0"/>
              </a:rPr>
              <a:t/>
            </a:r>
            <a:br>
              <a:rPr lang="fr-FR" sz="2400" dirty="0">
                <a:solidFill>
                  <a:srgbClr val="FF0000"/>
                </a:solidFill>
                <a:latin typeface="Marianne" panose="02000000000000000000" pitchFamily="2" charset="0"/>
              </a:rPr>
            </a:br>
            <a:endParaRPr lang="fr-FR" sz="2400" dirty="0">
              <a:latin typeface="Marianne" panose="02000000000000000000" pitchFamily="2" charset="0"/>
            </a:endParaRPr>
          </a:p>
        </p:txBody>
      </p:sp>
      <p:sp>
        <p:nvSpPr>
          <p:cNvPr id="11" name="Espace réservé du texte 10">
            <a:extLst>
              <a:ext uri="{FF2B5EF4-FFF2-40B4-BE49-F238E27FC236}">
                <a16:creationId xmlns:a16="http://schemas.microsoft.com/office/drawing/2014/main" id="{EE2961F6-E1AA-B3A0-9CB5-C3D7C040C707}"/>
              </a:ext>
            </a:extLst>
          </p:cNvPr>
          <p:cNvSpPr>
            <a:spLocks noGrp="1"/>
          </p:cNvSpPr>
          <p:nvPr>
            <p:ph type="body" sz="quarter" idx="13"/>
          </p:nvPr>
        </p:nvSpPr>
        <p:spPr>
          <a:xfrm>
            <a:off x="2267744" y="180000"/>
            <a:ext cx="5688632" cy="360000"/>
          </a:xfrm>
        </p:spPr>
        <p:txBody>
          <a:bodyPr/>
          <a:lstStyle/>
          <a:p>
            <a:pPr marL="0" indent="0" algn="l">
              <a:buNone/>
            </a:pPr>
            <a:r>
              <a:rPr lang="fr-FR" sz="2000" dirty="0">
                <a:solidFill>
                  <a:srgbClr val="0070C0"/>
                </a:solidFill>
                <a:latin typeface="Marianne" panose="02000000000000000000" pitchFamily="2" charset="0"/>
              </a:rPr>
              <a:t>Enseignement de spécialité 2I2D – BAC STI2D</a:t>
            </a:r>
          </a:p>
        </p:txBody>
      </p:sp>
      <p:sp>
        <p:nvSpPr>
          <p:cNvPr id="2" name="Espace réservé de la date 1">
            <a:extLst>
              <a:ext uri="{FF2B5EF4-FFF2-40B4-BE49-F238E27FC236}">
                <a16:creationId xmlns:a16="http://schemas.microsoft.com/office/drawing/2014/main" id="{BB4B3AFD-784F-188A-C584-8E5EAE45E01D}"/>
              </a:ext>
            </a:extLst>
          </p:cNvPr>
          <p:cNvSpPr>
            <a:spLocks noGrp="1"/>
          </p:cNvSpPr>
          <p:nvPr>
            <p:ph type="dt" sz="half" idx="10"/>
          </p:nvPr>
        </p:nvSpPr>
        <p:spPr/>
        <p:txBody>
          <a:bodyPr/>
          <a:lstStyle/>
          <a:p>
            <a:pPr algn="r"/>
            <a:fld id="{EE612037-077B-4C12-BA9C-1F30ABED5F12}" type="datetime1">
              <a:rPr lang="fr-FR" cap="all" smtClean="0">
                <a:latin typeface="Marianne" panose="02000000000000000000" pitchFamily="2" charset="0"/>
              </a:rPr>
              <a:t>21/05/2025</a:t>
            </a:fld>
            <a:endParaRPr lang="fr-FR" cap="all" dirty="0">
              <a:latin typeface="Marianne" panose="02000000000000000000" pitchFamily="2" charset="0"/>
            </a:endParaRPr>
          </a:p>
        </p:txBody>
      </p:sp>
      <p:sp>
        <p:nvSpPr>
          <p:cNvPr id="3" name="Espace réservé du pied de page 2">
            <a:extLst>
              <a:ext uri="{FF2B5EF4-FFF2-40B4-BE49-F238E27FC236}">
                <a16:creationId xmlns:a16="http://schemas.microsoft.com/office/drawing/2014/main" id="{5F385DB9-FB5E-A5B4-84D5-C371A8E65FA5}"/>
              </a:ext>
            </a:extLst>
          </p:cNvPr>
          <p:cNvSpPr>
            <a:spLocks noGrp="1"/>
          </p:cNvSpPr>
          <p:nvPr>
            <p:ph type="ftr" sz="quarter" idx="11"/>
          </p:nvPr>
        </p:nvSpPr>
        <p:spPr/>
        <p:txBody>
          <a:bodyPr/>
          <a:lstStyle/>
          <a:p>
            <a:r>
              <a:rPr lang="fr-FR" dirty="0">
                <a:latin typeface="Marianne" panose="02000000000000000000" pitchFamily="2" charset="0"/>
              </a:rPr>
              <a:t>Inspection générale de l’éducation, du sport et de la recherche</a:t>
            </a:r>
          </a:p>
        </p:txBody>
      </p:sp>
      <p:sp>
        <p:nvSpPr>
          <p:cNvPr id="4" name="Espace réservé du numéro de diapositive 3">
            <a:extLst>
              <a:ext uri="{FF2B5EF4-FFF2-40B4-BE49-F238E27FC236}">
                <a16:creationId xmlns:a16="http://schemas.microsoft.com/office/drawing/2014/main" id="{64555A05-5B87-52AF-C072-A4A2BDF66A17}"/>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12</a:t>
            </a:fld>
            <a:endParaRPr lang="fr-FR" dirty="0">
              <a:latin typeface="Marianne" panose="02000000000000000000" pitchFamily="2" charset="0"/>
            </a:endParaRPr>
          </a:p>
        </p:txBody>
      </p:sp>
      <p:sp>
        <p:nvSpPr>
          <p:cNvPr id="17" name="ZoneTexte 16">
            <a:extLst>
              <a:ext uri="{FF2B5EF4-FFF2-40B4-BE49-F238E27FC236}">
                <a16:creationId xmlns:a16="http://schemas.microsoft.com/office/drawing/2014/main" id="{99FAE794-2F23-81A0-8B60-3A4C30168E1D}"/>
              </a:ext>
            </a:extLst>
          </p:cNvPr>
          <p:cNvSpPr txBox="1"/>
          <p:nvPr/>
        </p:nvSpPr>
        <p:spPr>
          <a:xfrm>
            <a:off x="253844" y="984497"/>
            <a:ext cx="4580626" cy="3543214"/>
          </a:xfrm>
          <a:prstGeom prst="rect">
            <a:avLst/>
          </a:prstGeom>
          <a:noFill/>
        </p:spPr>
        <p:txBody>
          <a:bodyPr wrap="square">
            <a:spAutoFit/>
          </a:bodyPr>
          <a:lstStyle/>
          <a:p>
            <a:pPr algn="just">
              <a:lnSpc>
                <a:spcPct val="115000"/>
              </a:lnSpc>
              <a:spcAft>
                <a:spcPts val="10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Vieux Pont médiéval a été construit au 12</a:t>
            </a:r>
            <a:r>
              <a:rPr lang="fr-FR" sz="14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ème</a:t>
            </a: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siècle et permettait de franchir la Seine. Il comptait 11 arches initialement et a été partiellement détruit en 1940 lorsque le génie militaire français fit sauter deux arches centrales pour retarder l’avancée de l’armée allemande. La communauté urbaine a pour projet de restaurer le pont médiéval en le prolongeant avec une passerelle, permettant une traversée piétonne, tout en conservant et restaurant la partie ancienne du pont qui est classée aux monuments historiques. Fusion de la dimension patrimoniale et de l’architecture contemporaine, ce projet s’impose comme un chantier 2 en 1 au travers de la restauration du Vieux Pont et de la création de la nouvelle passerelle.</a:t>
            </a:r>
            <a:endParaRPr lang="fr-FR" sz="1400" dirty="0">
              <a:effectLst/>
              <a:latin typeface="Comic Sans MS" panose="030F0902030302020204" pitchFamily="66" charset="0"/>
              <a:ea typeface="Calibri" panose="020F0502020204030204" pitchFamily="34" charset="0"/>
              <a:cs typeface="Times New Roman" panose="02020603050405020304" pitchFamily="18" charset="0"/>
            </a:endParaRPr>
          </a:p>
        </p:txBody>
      </p:sp>
      <p:pic>
        <p:nvPicPr>
          <p:cNvPr id="19" name="Image 18" descr="Une image contenant texte, Police, logo, Graphique&#10;&#10;Le contenu généré par l’IA peut être incorrect.">
            <a:extLst>
              <a:ext uri="{FF2B5EF4-FFF2-40B4-BE49-F238E27FC236}">
                <a16:creationId xmlns:a16="http://schemas.microsoft.com/office/drawing/2014/main" id="{0833A684-1334-58C0-58A2-180D6BB0B7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2784" y="51470"/>
            <a:ext cx="834658" cy="653022"/>
          </a:xfrm>
          <a:prstGeom prst="rect">
            <a:avLst/>
          </a:prstGeom>
        </p:spPr>
      </p:pic>
      <p:pic>
        <p:nvPicPr>
          <p:cNvPr id="5" name="Image 4" descr="Une image contenant ciel, plein air, bâtiment, arbre&#10;&#10;Le contenu généré par l’IA peut être incorrect.">
            <a:extLst>
              <a:ext uri="{FF2B5EF4-FFF2-40B4-BE49-F238E27FC236}">
                <a16:creationId xmlns:a16="http://schemas.microsoft.com/office/drawing/2014/main" id="{78503290-79A3-98DC-A048-204F2D5BAA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988683" y="1060952"/>
            <a:ext cx="3901473" cy="23028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450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04C6D-C3C9-E8DC-A27E-EF619C763D37}"/>
            </a:ext>
          </a:extLst>
        </p:cNvPr>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1A105CE3-24E6-99E1-04DC-8263E3AE12B5}"/>
              </a:ext>
            </a:extLst>
          </p:cNvPr>
          <p:cNvSpPr>
            <a:spLocks noGrp="1"/>
          </p:cNvSpPr>
          <p:nvPr>
            <p:ph type="body" sz="quarter" idx="13"/>
          </p:nvPr>
        </p:nvSpPr>
        <p:spPr>
          <a:xfrm>
            <a:off x="2267744" y="180000"/>
            <a:ext cx="5688632" cy="360000"/>
          </a:xfrm>
        </p:spPr>
        <p:txBody>
          <a:bodyPr/>
          <a:lstStyle/>
          <a:p>
            <a:pPr marL="0" indent="0" algn="l">
              <a:buNone/>
            </a:pPr>
            <a:r>
              <a:rPr lang="fr-FR" sz="2000" dirty="0">
                <a:solidFill>
                  <a:srgbClr val="0070C0"/>
                </a:solidFill>
                <a:latin typeface="Marianne" panose="02000000000000000000" pitchFamily="2" charset="0"/>
              </a:rPr>
              <a:t>Enseignement de spécialité 2I2D – BAC STI2D</a:t>
            </a:r>
          </a:p>
        </p:txBody>
      </p:sp>
      <p:sp>
        <p:nvSpPr>
          <p:cNvPr id="2" name="Espace réservé de la date 1">
            <a:extLst>
              <a:ext uri="{FF2B5EF4-FFF2-40B4-BE49-F238E27FC236}">
                <a16:creationId xmlns:a16="http://schemas.microsoft.com/office/drawing/2014/main" id="{B47C9948-4EFD-EBAD-3C29-885168B51713}"/>
              </a:ext>
            </a:extLst>
          </p:cNvPr>
          <p:cNvSpPr>
            <a:spLocks noGrp="1"/>
          </p:cNvSpPr>
          <p:nvPr>
            <p:ph type="dt" sz="half" idx="10"/>
          </p:nvPr>
        </p:nvSpPr>
        <p:spPr/>
        <p:txBody>
          <a:bodyPr/>
          <a:lstStyle/>
          <a:p>
            <a:pPr algn="r"/>
            <a:fld id="{EE612037-077B-4C12-BA9C-1F30ABED5F12}" type="datetime1">
              <a:rPr lang="fr-FR" cap="all" smtClean="0">
                <a:latin typeface="Marianne" panose="02000000000000000000" pitchFamily="2" charset="0"/>
              </a:rPr>
              <a:t>21/05/2025</a:t>
            </a:fld>
            <a:endParaRPr lang="fr-FR" cap="all" dirty="0">
              <a:latin typeface="Marianne" panose="02000000000000000000" pitchFamily="2" charset="0"/>
            </a:endParaRPr>
          </a:p>
        </p:txBody>
      </p:sp>
      <p:sp>
        <p:nvSpPr>
          <p:cNvPr id="3" name="Espace réservé du pied de page 2">
            <a:extLst>
              <a:ext uri="{FF2B5EF4-FFF2-40B4-BE49-F238E27FC236}">
                <a16:creationId xmlns:a16="http://schemas.microsoft.com/office/drawing/2014/main" id="{2952B459-79B9-8820-BA11-3640ADD7B14C}"/>
              </a:ext>
            </a:extLst>
          </p:cNvPr>
          <p:cNvSpPr>
            <a:spLocks noGrp="1"/>
          </p:cNvSpPr>
          <p:nvPr>
            <p:ph type="ftr" sz="quarter" idx="11"/>
          </p:nvPr>
        </p:nvSpPr>
        <p:spPr/>
        <p:txBody>
          <a:bodyPr/>
          <a:lstStyle/>
          <a:p>
            <a:r>
              <a:rPr lang="fr-FR" dirty="0">
                <a:latin typeface="Marianne" panose="02000000000000000000" pitchFamily="2" charset="0"/>
              </a:rPr>
              <a:t>Inspection générale de l’éducation, du sport et de la recherche</a:t>
            </a:r>
          </a:p>
        </p:txBody>
      </p:sp>
      <p:sp>
        <p:nvSpPr>
          <p:cNvPr id="4" name="Espace réservé du numéro de diapositive 3">
            <a:extLst>
              <a:ext uri="{FF2B5EF4-FFF2-40B4-BE49-F238E27FC236}">
                <a16:creationId xmlns:a16="http://schemas.microsoft.com/office/drawing/2014/main" id="{519CFD05-B5A1-A9C2-4F09-EBA21CB85E6A}"/>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13</a:t>
            </a:fld>
            <a:endParaRPr lang="fr-FR" dirty="0">
              <a:latin typeface="Marianne" panose="02000000000000000000" pitchFamily="2" charset="0"/>
            </a:endParaRPr>
          </a:p>
        </p:txBody>
      </p:sp>
      <p:sp>
        <p:nvSpPr>
          <p:cNvPr id="5" name="Rectangle : coins arrondis 4">
            <a:extLst>
              <a:ext uri="{FF2B5EF4-FFF2-40B4-BE49-F238E27FC236}">
                <a16:creationId xmlns:a16="http://schemas.microsoft.com/office/drawing/2014/main" id="{966D928C-D742-5D6F-430B-29E933F5B3CB}"/>
              </a:ext>
            </a:extLst>
          </p:cNvPr>
          <p:cNvSpPr/>
          <p:nvPr/>
        </p:nvSpPr>
        <p:spPr>
          <a:xfrm>
            <a:off x="190328" y="949345"/>
            <a:ext cx="4590276" cy="571188"/>
          </a:xfrm>
          <a:prstGeom prst="roundRect">
            <a:avLst/>
          </a:prstGeom>
          <a:solidFill>
            <a:schemeClr val="accent5">
              <a:lumMod val="20000"/>
              <a:lumOff val="80000"/>
              <a:alpha val="25098"/>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fr-FR" sz="1400" b="1" dirty="0">
                <a:solidFill>
                  <a:schemeClr val="tx1"/>
                </a:solidFill>
                <a:latin typeface="Marianne" panose="02000000000000000000" pitchFamily="2" charset="0"/>
              </a:rPr>
              <a:t>1 . Découverte de la problématique technique et du produit support de l’épreuve</a:t>
            </a:r>
          </a:p>
        </p:txBody>
      </p:sp>
      <p:sp>
        <p:nvSpPr>
          <p:cNvPr id="9" name="Rectangle : coins arrondis 8">
            <a:extLst>
              <a:ext uri="{FF2B5EF4-FFF2-40B4-BE49-F238E27FC236}">
                <a16:creationId xmlns:a16="http://schemas.microsoft.com/office/drawing/2014/main" id="{0CD22417-200B-097B-2582-B19CAE5D4AB8}"/>
              </a:ext>
            </a:extLst>
          </p:cNvPr>
          <p:cNvSpPr/>
          <p:nvPr/>
        </p:nvSpPr>
        <p:spPr>
          <a:xfrm>
            <a:off x="190328" y="1755177"/>
            <a:ext cx="2402540" cy="571188"/>
          </a:xfrm>
          <a:prstGeom prst="roundRect">
            <a:avLst/>
          </a:prstGeom>
          <a:solidFill>
            <a:schemeClr val="accent2">
              <a:lumMod val="20000"/>
              <a:lumOff val="80000"/>
              <a:alpha val="25098"/>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tx1"/>
                </a:solidFill>
                <a:latin typeface="Marianne" panose="02000000000000000000" pitchFamily="2" charset="0"/>
              </a:rPr>
              <a:t>2. Conception</a:t>
            </a:r>
          </a:p>
        </p:txBody>
      </p:sp>
      <p:sp>
        <p:nvSpPr>
          <p:cNvPr id="12" name="Rectangle : coins arrondis 11">
            <a:extLst>
              <a:ext uri="{FF2B5EF4-FFF2-40B4-BE49-F238E27FC236}">
                <a16:creationId xmlns:a16="http://schemas.microsoft.com/office/drawing/2014/main" id="{3AD2A2E7-EC0C-1347-1D64-B8BB8D2545D0}"/>
              </a:ext>
            </a:extLst>
          </p:cNvPr>
          <p:cNvSpPr/>
          <p:nvPr/>
        </p:nvSpPr>
        <p:spPr>
          <a:xfrm>
            <a:off x="192443" y="4083918"/>
            <a:ext cx="2402540" cy="571188"/>
          </a:xfrm>
          <a:prstGeom prst="roundRect">
            <a:avLst/>
          </a:prstGeom>
          <a:solidFill>
            <a:schemeClr val="accent1">
              <a:lumMod val="10000"/>
              <a:lumOff val="90000"/>
              <a:alpha val="25098"/>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tx1"/>
                </a:solidFill>
                <a:latin typeface="Marianne" panose="02000000000000000000" pitchFamily="2" charset="0"/>
              </a:rPr>
              <a:t>4. Simulation</a:t>
            </a:r>
          </a:p>
        </p:txBody>
      </p:sp>
      <p:sp>
        <p:nvSpPr>
          <p:cNvPr id="13" name="Rectangle : coins arrondis 12">
            <a:extLst>
              <a:ext uri="{FF2B5EF4-FFF2-40B4-BE49-F238E27FC236}">
                <a16:creationId xmlns:a16="http://schemas.microsoft.com/office/drawing/2014/main" id="{9ACDA7B2-A3AD-A9C8-778D-0D94E4F2B1AB}"/>
              </a:ext>
            </a:extLst>
          </p:cNvPr>
          <p:cNvSpPr/>
          <p:nvPr/>
        </p:nvSpPr>
        <p:spPr>
          <a:xfrm>
            <a:off x="190328" y="2947567"/>
            <a:ext cx="2402540" cy="571188"/>
          </a:xfrm>
          <a:prstGeom prst="roundRect">
            <a:avLst/>
          </a:prstGeom>
          <a:solidFill>
            <a:schemeClr val="accent6">
              <a:lumMod val="20000"/>
              <a:lumOff val="80000"/>
              <a:alpha val="25098"/>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tx1"/>
                </a:solidFill>
                <a:latin typeface="Marianne" panose="02000000000000000000" pitchFamily="2" charset="0"/>
              </a:rPr>
              <a:t>3. Expérimentation</a:t>
            </a:r>
          </a:p>
        </p:txBody>
      </p:sp>
      <p:sp>
        <p:nvSpPr>
          <p:cNvPr id="8" name="ZoneTexte 7">
            <a:extLst>
              <a:ext uri="{FF2B5EF4-FFF2-40B4-BE49-F238E27FC236}">
                <a16:creationId xmlns:a16="http://schemas.microsoft.com/office/drawing/2014/main" id="{9217B140-0524-DA1F-102D-922830BD476D}"/>
              </a:ext>
            </a:extLst>
          </p:cNvPr>
          <p:cNvSpPr txBox="1"/>
          <p:nvPr/>
        </p:nvSpPr>
        <p:spPr>
          <a:xfrm>
            <a:off x="4828309" y="911773"/>
            <a:ext cx="4310580" cy="646331"/>
          </a:xfrm>
          <a:prstGeom prst="rect">
            <a:avLst/>
          </a:prstGeom>
          <a:noFill/>
        </p:spPr>
        <p:txBody>
          <a:bodyPr wrap="square">
            <a:spAutoFit/>
          </a:bodyPr>
          <a:lstStyle/>
          <a:p>
            <a:pPr>
              <a:spcAft>
                <a:spcPts val="800"/>
              </a:spcAft>
              <a:buNone/>
              <a:tabLst>
                <a:tab pos="90170" algn="l"/>
                <a:tab pos="5490845" algn="l"/>
              </a:tabLst>
            </a:pPr>
            <a:r>
              <a:rPr lang="fr-FR" sz="1200" dirty="0">
                <a:effectLst/>
                <a:ea typeface="Calibri" panose="020F0502020204030204" pitchFamily="34" charset="0"/>
                <a:cs typeface="Times New Roman" panose="02020603050405020304" pitchFamily="18" charset="0"/>
              </a:rPr>
              <a:t>Définir une solution de structure porteuse du tablier de la passerelle, qui devra respecter le cahier des charges de la communauté urbaine.</a:t>
            </a:r>
          </a:p>
        </p:txBody>
      </p:sp>
      <p:sp>
        <p:nvSpPr>
          <p:cNvPr id="16" name="ZoneTexte 15">
            <a:extLst>
              <a:ext uri="{FF2B5EF4-FFF2-40B4-BE49-F238E27FC236}">
                <a16:creationId xmlns:a16="http://schemas.microsoft.com/office/drawing/2014/main" id="{43857316-B5A3-8AA6-BB45-C249E730B448}"/>
              </a:ext>
            </a:extLst>
          </p:cNvPr>
          <p:cNvSpPr txBox="1"/>
          <p:nvPr/>
        </p:nvSpPr>
        <p:spPr>
          <a:xfrm>
            <a:off x="3131840" y="2005964"/>
            <a:ext cx="5357926" cy="1808893"/>
          </a:xfrm>
          <a:prstGeom prst="rect">
            <a:avLst/>
          </a:prstGeom>
          <a:noFill/>
        </p:spPr>
        <p:txBody>
          <a:bodyPr wrap="square">
            <a:spAutoFit/>
          </a:bodyPr>
          <a:lstStyle/>
          <a:p>
            <a:pPr algn="just">
              <a:lnSpc>
                <a:spcPct val="115000"/>
              </a:lnSpc>
              <a:spcAft>
                <a:spcPts val="1200"/>
              </a:spcAft>
              <a:tabLst>
                <a:tab pos="90170" algn="l"/>
                <a:tab pos="5490845" algn="l"/>
              </a:tabLst>
            </a:pPr>
            <a:r>
              <a:rPr lang="fr-FR" sz="1400" dirty="0">
                <a:effectLst/>
                <a:ea typeface="Calibri" panose="020F0502020204030204" pitchFamily="34" charset="0"/>
              </a:rPr>
              <a:t>Une étude de conception sera réalisée afin d’obtenir les solutions de structure porteuse compatibles avec le cahier des charges. Puis, à l’aide d’un banc de flexion, une comparaison des matériaux sera menée pour déterminer celui qui a les meilleures performances. Enfin, à l’aide d’un logiciel de simulation, un choix de solution de structure porteuse sera effectué avec le meilleur matériau qui est conforme aux contraintes du cahier des charges.</a:t>
            </a:r>
            <a:r>
              <a:rPr lang="fr-FR" sz="1400" dirty="0">
                <a:effectLst/>
              </a:rPr>
              <a:t> </a:t>
            </a:r>
            <a:endParaRPr lang="fr-FR" sz="1400" dirty="0">
              <a:effectLst/>
              <a:ea typeface="Calibri" panose="020F0502020204030204" pitchFamily="34" charset="0"/>
              <a:cs typeface="Times New Roman" panose="02020603050405020304" pitchFamily="18" charset="0"/>
            </a:endParaRPr>
          </a:p>
        </p:txBody>
      </p:sp>
      <p:pic>
        <p:nvPicPr>
          <p:cNvPr id="15" name="Image 14" descr="Une image contenant texte, Police, logo, Graphique&#10;&#10;Le contenu généré par l’IA peut être incorrect.">
            <a:extLst>
              <a:ext uri="{FF2B5EF4-FFF2-40B4-BE49-F238E27FC236}">
                <a16:creationId xmlns:a16="http://schemas.microsoft.com/office/drawing/2014/main" id="{043E09B0-AC28-0602-4914-DC4F184224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2784" y="51470"/>
            <a:ext cx="834658" cy="653022"/>
          </a:xfrm>
          <a:prstGeom prst="rect">
            <a:avLst/>
          </a:prstGeom>
        </p:spPr>
      </p:pic>
      <p:sp>
        <p:nvSpPr>
          <p:cNvPr id="6" name="Titre 9">
            <a:extLst>
              <a:ext uri="{FF2B5EF4-FFF2-40B4-BE49-F238E27FC236}">
                <a16:creationId xmlns:a16="http://schemas.microsoft.com/office/drawing/2014/main" id="{AB949D33-F631-40A2-89D5-1BB964960241}"/>
              </a:ext>
            </a:extLst>
          </p:cNvPr>
          <p:cNvSpPr>
            <a:spLocks noGrp="1"/>
          </p:cNvSpPr>
          <p:nvPr>
            <p:ph type="title"/>
          </p:nvPr>
        </p:nvSpPr>
        <p:spPr>
          <a:xfrm>
            <a:off x="353852" y="620476"/>
            <a:ext cx="8424000" cy="360000"/>
          </a:xfrm>
        </p:spPr>
        <p:txBody>
          <a:bodyPr/>
          <a:lstStyle/>
          <a:p>
            <a:r>
              <a:rPr lang="fr-FR" sz="1800" dirty="0">
                <a:latin typeface="Marianne" panose="02000000000000000000" pitchFamily="2" charset="0"/>
              </a:rPr>
              <a:t>Sujet 0 – AC : Passerelle sur pont médiéval</a:t>
            </a:r>
            <a:r>
              <a:rPr lang="fr-FR" sz="2400" dirty="0">
                <a:latin typeface="Marianne" panose="02000000000000000000" pitchFamily="2" charset="0"/>
              </a:rPr>
              <a:t/>
            </a:r>
            <a:br>
              <a:rPr lang="fr-FR" sz="2400" dirty="0">
                <a:latin typeface="Marianne" panose="02000000000000000000" pitchFamily="2" charset="0"/>
              </a:rPr>
            </a:br>
            <a:r>
              <a:rPr lang="fr-FR" sz="2400" dirty="0">
                <a:solidFill>
                  <a:srgbClr val="FF0000"/>
                </a:solidFill>
                <a:latin typeface="Marianne" panose="02000000000000000000" pitchFamily="2" charset="0"/>
              </a:rPr>
              <a:t/>
            </a:r>
            <a:br>
              <a:rPr lang="fr-FR" sz="2400" dirty="0">
                <a:solidFill>
                  <a:srgbClr val="FF0000"/>
                </a:solidFill>
                <a:latin typeface="Marianne" panose="02000000000000000000" pitchFamily="2" charset="0"/>
              </a:rPr>
            </a:br>
            <a:endParaRPr lang="fr-FR" sz="2400" dirty="0">
              <a:latin typeface="Marianne" panose="02000000000000000000" pitchFamily="2" charset="0"/>
            </a:endParaRPr>
          </a:p>
        </p:txBody>
      </p:sp>
    </p:spTree>
    <p:extLst>
      <p:ext uri="{BB962C8B-B14F-4D97-AF65-F5344CB8AC3E}">
        <p14:creationId xmlns:p14="http://schemas.microsoft.com/office/powerpoint/2010/main" val="3527001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446E5-EC59-DD86-162B-71D177A7F581}"/>
            </a:ext>
          </a:extLst>
        </p:cNvPr>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2A3D84D9-EFAD-E06E-59EC-D7869CB17E3B}"/>
              </a:ext>
            </a:extLst>
          </p:cNvPr>
          <p:cNvSpPr>
            <a:spLocks noGrp="1"/>
          </p:cNvSpPr>
          <p:nvPr>
            <p:ph type="body" sz="quarter" idx="13"/>
          </p:nvPr>
        </p:nvSpPr>
        <p:spPr>
          <a:xfrm>
            <a:off x="2267744" y="180000"/>
            <a:ext cx="5688632" cy="360000"/>
          </a:xfrm>
        </p:spPr>
        <p:txBody>
          <a:bodyPr/>
          <a:lstStyle/>
          <a:p>
            <a:pPr marL="0" indent="0" algn="l">
              <a:buNone/>
            </a:pPr>
            <a:r>
              <a:rPr lang="fr-FR" sz="2000" dirty="0">
                <a:solidFill>
                  <a:srgbClr val="0070C0"/>
                </a:solidFill>
                <a:latin typeface="Marianne" panose="02000000000000000000" pitchFamily="2" charset="0"/>
              </a:rPr>
              <a:t>Enseignement de spécialité 2I2D – BAC STI2D</a:t>
            </a:r>
          </a:p>
        </p:txBody>
      </p:sp>
      <p:sp>
        <p:nvSpPr>
          <p:cNvPr id="2" name="Espace réservé de la date 1">
            <a:extLst>
              <a:ext uri="{FF2B5EF4-FFF2-40B4-BE49-F238E27FC236}">
                <a16:creationId xmlns:a16="http://schemas.microsoft.com/office/drawing/2014/main" id="{B60BAAA5-1853-5820-E1CA-7C299EEDBD13}"/>
              </a:ext>
            </a:extLst>
          </p:cNvPr>
          <p:cNvSpPr>
            <a:spLocks noGrp="1"/>
          </p:cNvSpPr>
          <p:nvPr>
            <p:ph type="dt" sz="half" idx="10"/>
          </p:nvPr>
        </p:nvSpPr>
        <p:spPr/>
        <p:txBody>
          <a:bodyPr/>
          <a:lstStyle/>
          <a:p>
            <a:pPr algn="r"/>
            <a:fld id="{EE612037-077B-4C12-BA9C-1F30ABED5F12}" type="datetime1">
              <a:rPr lang="fr-FR" cap="all" smtClean="0">
                <a:latin typeface="Marianne" panose="02000000000000000000" pitchFamily="2" charset="0"/>
              </a:rPr>
              <a:t>21/05/2025</a:t>
            </a:fld>
            <a:endParaRPr lang="fr-FR" cap="all" dirty="0">
              <a:latin typeface="Marianne" panose="02000000000000000000" pitchFamily="2" charset="0"/>
            </a:endParaRPr>
          </a:p>
        </p:txBody>
      </p:sp>
      <p:sp>
        <p:nvSpPr>
          <p:cNvPr id="3" name="Espace réservé du pied de page 2">
            <a:extLst>
              <a:ext uri="{FF2B5EF4-FFF2-40B4-BE49-F238E27FC236}">
                <a16:creationId xmlns:a16="http://schemas.microsoft.com/office/drawing/2014/main" id="{86A95D4B-91DD-CBD4-38ED-579A9E92400D}"/>
              </a:ext>
            </a:extLst>
          </p:cNvPr>
          <p:cNvSpPr>
            <a:spLocks noGrp="1"/>
          </p:cNvSpPr>
          <p:nvPr>
            <p:ph type="ftr" sz="quarter" idx="11"/>
          </p:nvPr>
        </p:nvSpPr>
        <p:spPr/>
        <p:txBody>
          <a:bodyPr/>
          <a:lstStyle/>
          <a:p>
            <a:r>
              <a:rPr lang="fr-FR" dirty="0">
                <a:latin typeface="Marianne" panose="02000000000000000000" pitchFamily="2" charset="0"/>
              </a:rPr>
              <a:t>Inspection générale de l’éducation, du sport et de la recherche</a:t>
            </a:r>
          </a:p>
        </p:txBody>
      </p:sp>
      <p:sp>
        <p:nvSpPr>
          <p:cNvPr id="4" name="Espace réservé du numéro de diapositive 3">
            <a:extLst>
              <a:ext uri="{FF2B5EF4-FFF2-40B4-BE49-F238E27FC236}">
                <a16:creationId xmlns:a16="http://schemas.microsoft.com/office/drawing/2014/main" id="{D966D7FF-D999-36FE-13B3-2F1652BC24F3}"/>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14</a:t>
            </a:fld>
            <a:endParaRPr lang="fr-FR" dirty="0">
              <a:latin typeface="Marianne" panose="02000000000000000000" pitchFamily="2" charset="0"/>
            </a:endParaRPr>
          </a:p>
        </p:txBody>
      </p:sp>
      <p:sp>
        <p:nvSpPr>
          <p:cNvPr id="5" name="Rectangle : coins arrondis 4">
            <a:extLst>
              <a:ext uri="{FF2B5EF4-FFF2-40B4-BE49-F238E27FC236}">
                <a16:creationId xmlns:a16="http://schemas.microsoft.com/office/drawing/2014/main" id="{2735E316-570A-5C38-B7F6-D3A937214D84}"/>
              </a:ext>
            </a:extLst>
          </p:cNvPr>
          <p:cNvSpPr/>
          <p:nvPr/>
        </p:nvSpPr>
        <p:spPr>
          <a:xfrm>
            <a:off x="190328" y="949345"/>
            <a:ext cx="4590276" cy="571188"/>
          </a:xfrm>
          <a:prstGeom prst="roundRect">
            <a:avLst/>
          </a:prstGeom>
          <a:solidFill>
            <a:schemeClr val="accent5">
              <a:lumMod val="20000"/>
              <a:lumOff val="80000"/>
              <a:alpha val="25098"/>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fr-FR" sz="1400" b="1" dirty="0">
                <a:solidFill>
                  <a:schemeClr val="tx1"/>
                </a:solidFill>
                <a:latin typeface="Marianne" panose="02000000000000000000" pitchFamily="2" charset="0"/>
              </a:rPr>
              <a:t>1 . Découverte de la problématique technique et du produit support de l’épreuve</a:t>
            </a:r>
          </a:p>
        </p:txBody>
      </p:sp>
      <p:pic>
        <p:nvPicPr>
          <p:cNvPr id="15" name="Image 14" descr="Une image contenant texte, Police, logo, Graphique&#10;&#10;Le contenu généré par l’IA peut être incorrect.">
            <a:extLst>
              <a:ext uri="{FF2B5EF4-FFF2-40B4-BE49-F238E27FC236}">
                <a16:creationId xmlns:a16="http://schemas.microsoft.com/office/drawing/2014/main" id="{F0CE13A5-FD66-5C74-8F28-61503A9E95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2784" y="51470"/>
            <a:ext cx="834658" cy="653022"/>
          </a:xfrm>
          <a:prstGeom prst="rect">
            <a:avLst/>
          </a:prstGeom>
        </p:spPr>
      </p:pic>
      <p:sp>
        <p:nvSpPr>
          <p:cNvPr id="6" name="Titre 9">
            <a:extLst>
              <a:ext uri="{FF2B5EF4-FFF2-40B4-BE49-F238E27FC236}">
                <a16:creationId xmlns:a16="http://schemas.microsoft.com/office/drawing/2014/main" id="{C3D7D5B7-ADEE-AB23-4129-72E34D5E6BF4}"/>
              </a:ext>
            </a:extLst>
          </p:cNvPr>
          <p:cNvSpPr>
            <a:spLocks noGrp="1"/>
          </p:cNvSpPr>
          <p:nvPr>
            <p:ph type="title"/>
          </p:nvPr>
        </p:nvSpPr>
        <p:spPr>
          <a:xfrm>
            <a:off x="353852" y="620476"/>
            <a:ext cx="8424000" cy="360000"/>
          </a:xfrm>
        </p:spPr>
        <p:txBody>
          <a:bodyPr/>
          <a:lstStyle/>
          <a:p>
            <a:r>
              <a:rPr lang="fr-FR" sz="1800" dirty="0">
                <a:latin typeface="Marianne" panose="02000000000000000000" pitchFamily="2" charset="0"/>
              </a:rPr>
              <a:t>Sujet 0 – AC : Passerelle sur pont médiéval</a:t>
            </a:r>
            <a:r>
              <a:rPr lang="fr-FR" sz="2400" dirty="0">
                <a:latin typeface="Marianne" panose="02000000000000000000" pitchFamily="2" charset="0"/>
              </a:rPr>
              <a:t/>
            </a:r>
            <a:br>
              <a:rPr lang="fr-FR" sz="2400" dirty="0">
                <a:latin typeface="Marianne" panose="02000000000000000000" pitchFamily="2" charset="0"/>
              </a:rPr>
            </a:br>
            <a:r>
              <a:rPr lang="fr-FR" sz="2400" dirty="0">
                <a:solidFill>
                  <a:srgbClr val="FF0000"/>
                </a:solidFill>
                <a:latin typeface="Marianne" panose="02000000000000000000" pitchFamily="2" charset="0"/>
              </a:rPr>
              <a:t/>
            </a:r>
            <a:br>
              <a:rPr lang="fr-FR" sz="2400" dirty="0">
                <a:solidFill>
                  <a:srgbClr val="FF0000"/>
                </a:solidFill>
                <a:latin typeface="Marianne" panose="02000000000000000000" pitchFamily="2" charset="0"/>
              </a:rPr>
            </a:br>
            <a:endParaRPr lang="fr-FR" sz="2400" dirty="0">
              <a:latin typeface="Marianne" panose="02000000000000000000" pitchFamily="2" charset="0"/>
            </a:endParaRPr>
          </a:p>
        </p:txBody>
      </p:sp>
      <p:pic>
        <p:nvPicPr>
          <p:cNvPr id="17" name="Image 16">
            <a:extLst>
              <a:ext uri="{FF2B5EF4-FFF2-40B4-BE49-F238E27FC236}">
                <a16:creationId xmlns:a16="http://schemas.microsoft.com/office/drawing/2014/main" id="{E96A6CCF-9D21-1C67-EC64-AE92558617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3442" y="1353376"/>
            <a:ext cx="5904000" cy="655066"/>
          </a:xfrm>
          <a:prstGeom prst="rect">
            <a:avLst/>
          </a:prstGeom>
        </p:spPr>
      </p:pic>
      <p:pic>
        <p:nvPicPr>
          <p:cNvPr id="19" name="Image 18" descr="Une image contenant plein air, arbre, nuage, automne&#10;&#10;Le contenu généré par l’IA peut être incorrect.">
            <a:extLst>
              <a:ext uri="{FF2B5EF4-FFF2-40B4-BE49-F238E27FC236}">
                <a16:creationId xmlns:a16="http://schemas.microsoft.com/office/drawing/2014/main" id="{CD974956-EF8C-AEA3-1550-050A22A1FF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9145" y="2223637"/>
            <a:ext cx="3700964" cy="2071954"/>
          </a:xfrm>
          <a:prstGeom prst="rect">
            <a:avLst/>
          </a:prstGeom>
        </p:spPr>
      </p:pic>
      <p:pic>
        <p:nvPicPr>
          <p:cNvPr id="20" name="Image 19" descr="Une image contenant rampe, conception, art, architecture&#10;&#10;Le contenu généré par l’IA peut être incorrect.">
            <a:extLst>
              <a:ext uri="{FF2B5EF4-FFF2-40B4-BE49-F238E27FC236}">
                <a16:creationId xmlns:a16="http://schemas.microsoft.com/office/drawing/2014/main" id="{241244C3-26E2-7B5A-1AB0-48DD1B2319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27984" y="2223637"/>
            <a:ext cx="3963638" cy="2051969"/>
          </a:xfrm>
          <a:prstGeom prst="rect">
            <a:avLst/>
          </a:prstGeom>
        </p:spPr>
      </p:pic>
    </p:spTree>
    <p:extLst>
      <p:ext uri="{BB962C8B-B14F-4D97-AF65-F5344CB8AC3E}">
        <p14:creationId xmlns:p14="http://schemas.microsoft.com/office/powerpoint/2010/main" val="1854900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00259-C2C9-7398-320F-A0B29FFF8751}"/>
            </a:ext>
          </a:extLst>
        </p:cNvPr>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6445F503-3BA5-8195-9FFC-3DF958023D39}"/>
              </a:ext>
            </a:extLst>
          </p:cNvPr>
          <p:cNvSpPr>
            <a:spLocks noGrp="1"/>
          </p:cNvSpPr>
          <p:nvPr>
            <p:ph type="body" sz="quarter" idx="13"/>
          </p:nvPr>
        </p:nvSpPr>
        <p:spPr>
          <a:xfrm>
            <a:off x="2267744" y="180000"/>
            <a:ext cx="5688632" cy="360000"/>
          </a:xfrm>
        </p:spPr>
        <p:txBody>
          <a:bodyPr/>
          <a:lstStyle/>
          <a:p>
            <a:pPr marL="0" indent="0" algn="l">
              <a:buNone/>
            </a:pPr>
            <a:r>
              <a:rPr lang="fr-FR" sz="2000" dirty="0">
                <a:solidFill>
                  <a:srgbClr val="0070C0"/>
                </a:solidFill>
                <a:latin typeface="Marianne" panose="02000000000000000000" pitchFamily="2" charset="0"/>
              </a:rPr>
              <a:t>Enseignement de spécialité 2I2D – BAC STI2D</a:t>
            </a:r>
          </a:p>
        </p:txBody>
      </p:sp>
      <p:sp>
        <p:nvSpPr>
          <p:cNvPr id="2" name="Espace réservé de la date 1">
            <a:extLst>
              <a:ext uri="{FF2B5EF4-FFF2-40B4-BE49-F238E27FC236}">
                <a16:creationId xmlns:a16="http://schemas.microsoft.com/office/drawing/2014/main" id="{FE34E195-B545-7656-E505-E968E0410A8B}"/>
              </a:ext>
            </a:extLst>
          </p:cNvPr>
          <p:cNvSpPr>
            <a:spLocks noGrp="1"/>
          </p:cNvSpPr>
          <p:nvPr>
            <p:ph type="dt" sz="half" idx="10"/>
          </p:nvPr>
        </p:nvSpPr>
        <p:spPr/>
        <p:txBody>
          <a:bodyPr/>
          <a:lstStyle/>
          <a:p>
            <a:pPr algn="r"/>
            <a:fld id="{EE612037-077B-4C12-BA9C-1F30ABED5F12}" type="datetime1">
              <a:rPr lang="fr-FR" cap="all" smtClean="0">
                <a:latin typeface="Marianne" panose="02000000000000000000" pitchFamily="2" charset="0"/>
              </a:rPr>
              <a:t>21/05/2025</a:t>
            </a:fld>
            <a:endParaRPr lang="fr-FR" cap="all" dirty="0">
              <a:latin typeface="Marianne" panose="02000000000000000000" pitchFamily="2" charset="0"/>
            </a:endParaRPr>
          </a:p>
        </p:txBody>
      </p:sp>
      <p:sp>
        <p:nvSpPr>
          <p:cNvPr id="3" name="Espace réservé du pied de page 2">
            <a:extLst>
              <a:ext uri="{FF2B5EF4-FFF2-40B4-BE49-F238E27FC236}">
                <a16:creationId xmlns:a16="http://schemas.microsoft.com/office/drawing/2014/main" id="{199DB951-FBC6-E461-E8D7-735C9A1FB79D}"/>
              </a:ext>
            </a:extLst>
          </p:cNvPr>
          <p:cNvSpPr>
            <a:spLocks noGrp="1"/>
          </p:cNvSpPr>
          <p:nvPr>
            <p:ph type="ftr" sz="quarter" idx="11"/>
          </p:nvPr>
        </p:nvSpPr>
        <p:spPr/>
        <p:txBody>
          <a:bodyPr/>
          <a:lstStyle/>
          <a:p>
            <a:r>
              <a:rPr lang="fr-FR" dirty="0">
                <a:latin typeface="Marianne" panose="02000000000000000000" pitchFamily="2" charset="0"/>
              </a:rPr>
              <a:t>Inspection générale de l’éducation, du sport et de la recherche</a:t>
            </a:r>
          </a:p>
        </p:txBody>
      </p:sp>
      <p:sp>
        <p:nvSpPr>
          <p:cNvPr id="4" name="Espace réservé du numéro de diapositive 3">
            <a:extLst>
              <a:ext uri="{FF2B5EF4-FFF2-40B4-BE49-F238E27FC236}">
                <a16:creationId xmlns:a16="http://schemas.microsoft.com/office/drawing/2014/main" id="{4A4ADF7E-07CD-D94D-EAC7-4301B8FA7AE4}"/>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15</a:t>
            </a:fld>
            <a:endParaRPr lang="fr-FR" dirty="0">
              <a:latin typeface="Marianne" panose="02000000000000000000" pitchFamily="2" charset="0"/>
            </a:endParaRPr>
          </a:p>
        </p:txBody>
      </p:sp>
      <p:sp>
        <p:nvSpPr>
          <p:cNvPr id="9" name="Rectangle : coins arrondis 8">
            <a:extLst>
              <a:ext uri="{FF2B5EF4-FFF2-40B4-BE49-F238E27FC236}">
                <a16:creationId xmlns:a16="http://schemas.microsoft.com/office/drawing/2014/main" id="{28F2D85F-41E3-30B2-9B02-74C3A6735783}"/>
              </a:ext>
            </a:extLst>
          </p:cNvPr>
          <p:cNvSpPr/>
          <p:nvPr/>
        </p:nvSpPr>
        <p:spPr>
          <a:xfrm>
            <a:off x="190328" y="1755177"/>
            <a:ext cx="2402540" cy="571188"/>
          </a:xfrm>
          <a:prstGeom prst="roundRect">
            <a:avLst/>
          </a:prstGeom>
          <a:solidFill>
            <a:schemeClr val="accent2">
              <a:lumMod val="20000"/>
              <a:lumOff val="80000"/>
              <a:alpha val="25098"/>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tx1"/>
                </a:solidFill>
                <a:latin typeface="Marianne" panose="02000000000000000000" pitchFamily="2" charset="0"/>
              </a:rPr>
              <a:t>2. Conception</a:t>
            </a:r>
          </a:p>
        </p:txBody>
      </p:sp>
      <p:pic>
        <p:nvPicPr>
          <p:cNvPr id="15" name="Image 14" descr="Une image contenant texte, Police, logo, Graphique&#10;&#10;Le contenu généré par l’IA peut être incorrect.">
            <a:extLst>
              <a:ext uri="{FF2B5EF4-FFF2-40B4-BE49-F238E27FC236}">
                <a16:creationId xmlns:a16="http://schemas.microsoft.com/office/drawing/2014/main" id="{940936E7-9F1C-5590-C3B1-6CA35C4792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2784" y="51470"/>
            <a:ext cx="834658" cy="653022"/>
          </a:xfrm>
          <a:prstGeom prst="rect">
            <a:avLst/>
          </a:prstGeom>
        </p:spPr>
      </p:pic>
      <p:sp>
        <p:nvSpPr>
          <p:cNvPr id="6" name="Titre 9">
            <a:extLst>
              <a:ext uri="{FF2B5EF4-FFF2-40B4-BE49-F238E27FC236}">
                <a16:creationId xmlns:a16="http://schemas.microsoft.com/office/drawing/2014/main" id="{C1EEB96B-6963-10D0-763B-DAB5E68B34DB}"/>
              </a:ext>
            </a:extLst>
          </p:cNvPr>
          <p:cNvSpPr>
            <a:spLocks noGrp="1"/>
          </p:cNvSpPr>
          <p:nvPr>
            <p:ph type="title"/>
          </p:nvPr>
        </p:nvSpPr>
        <p:spPr>
          <a:xfrm>
            <a:off x="353852" y="620476"/>
            <a:ext cx="8424000" cy="360000"/>
          </a:xfrm>
        </p:spPr>
        <p:txBody>
          <a:bodyPr/>
          <a:lstStyle/>
          <a:p>
            <a:r>
              <a:rPr lang="fr-FR" sz="1800" dirty="0">
                <a:latin typeface="Marianne" panose="02000000000000000000" pitchFamily="2" charset="0"/>
              </a:rPr>
              <a:t>Sujet 0 – AC : Passerelle sur pont médiéval</a:t>
            </a:r>
            <a:r>
              <a:rPr lang="fr-FR" sz="2400" dirty="0">
                <a:latin typeface="Marianne" panose="02000000000000000000" pitchFamily="2" charset="0"/>
              </a:rPr>
              <a:t/>
            </a:r>
            <a:br>
              <a:rPr lang="fr-FR" sz="2400" dirty="0">
                <a:latin typeface="Marianne" panose="02000000000000000000" pitchFamily="2" charset="0"/>
              </a:rPr>
            </a:br>
            <a:r>
              <a:rPr lang="fr-FR" sz="2400" dirty="0">
                <a:solidFill>
                  <a:srgbClr val="FF0000"/>
                </a:solidFill>
                <a:latin typeface="Marianne" panose="02000000000000000000" pitchFamily="2" charset="0"/>
              </a:rPr>
              <a:t/>
            </a:r>
            <a:br>
              <a:rPr lang="fr-FR" sz="2400" dirty="0">
                <a:solidFill>
                  <a:srgbClr val="FF0000"/>
                </a:solidFill>
                <a:latin typeface="Marianne" panose="02000000000000000000" pitchFamily="2" charset="0"/>
              </a:rPr>
            </a:br>
            <a:endParaRPr lang="fr-FR" sz="2400" dirty="0">
              <a:latin typeface="Marianne" panose="02000000000000000000" pitchFamily="2" charset="0"/>
            </a:endParaRPr>
          </a:p>
        </p:txBody>
      </p:sp>
      <p:pic>
        <p:nvPicPr>
          <p:cNvPr id="14" name="Image 13" descr="Une image contenant texte, diagramme, Plan, Police&#10;&#10;Le contenu généré par l’IA peut être incorrect.">
            <a:extLst>
              <a:ext uri="{FF2B5EF4-FFF2-40B4-BE49-F238E27FC236}">
                <a16:creationId xmlns:a16="http://schemas.microsoft.com/office/drawing/2014/main" id="{E3FD6928-0B5C-DF14-7137-BAA3F9B2B0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7682" y="1670904"/>
            <a:ext cx="5104373" cy="3097876"/>
          </a:xfrm>
          <a:prstGeom prst="rect">
            <a:avLst/>
          </a:prstGeom>
        </p:spPr>
      </p:pic>
      <p:pic>
        <p:nvPicPr>
          <p:cNvPr id="18" name="Image 17" descr="Une image contenant texte, Police, blanc, algèbre&#10;&#10;Le contenu généré par l’IA peut être incorrect.">
            <a:extLst>
              <a:ext uri="{FF2B5EF4-FFF2-40B4-BE49-F238E27FC236}">
                <a16:creationId xmlns:a16="http://schemas.microsoft.com/office/drawing/2014/main" id="{239D3FFE-A21A-EACC-2A3A-89A1D0FCEE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1844" y="924300"/>
            <a:ext cx="5796136" cy="959022"/>
          </a:xfrm>
          <a:prstGeom prst="rect">
            <a:avLst/>
          </a:prstGeom>
        </p:spPr>
      </p:pic>
      <p:pic>
        <p:nvPicPr>
          <p:cNvPr id="20" name="Image 19" descr="Une image contenant texte, capture d’écran, conception&#10;&#10;Le contenu généré par l’IA peut être incorrect.">
            <a:extLst>
              <a:ext uri="{FF2B5EF4-FFF2-40B4-BE49-F238E27FC236}">
                <a16:creationId xmlns:a16="http://schemas.microsoft.com/office/drawing/2014/main" id="{F8591080-3591-631B-F13D-53DB47ABAD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088" y="2610449"/>
            <a:ext cx="3825832" cy="2128386"/>
          </a:xfrm>
          <a:prstGeom prst="rect">
            <a:avLst/>
          </a:prstGeom>
        </p:spPr>
      </p:pic>
    </p:spTree>
    <p:extLst>
      <p:ext uri="{BB962C8B-B14F-4D97-AF65-F5344CB8AC3E}">
        <p14:creationId xmlns:p14="http://schemas.microsoft.com/office/powerpoint/2010/main" val="2788676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154B4-5587-826B-B85C-DE9C1BFB3BEB}"/>
            </a:ext>
          </a:extLst>
        </p:cNvPr>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D1D86737-F04D-D57F-C869-42DD4EC95FBF}"/>
              </a:ext>
            </a:extLst>
          </p:cNvPr>
          <p:cNvSpPr>
            <a:spLocks noGrp="1"/>
          </p:cNvSpPr>
          <p:nvPr>
            <p:ph type="body" sz="quarter" idx="13"/>
          </p:nvPr>
        </p:nvSpPr>
        <p:spPr>
          <a:xfrm>
            <a:off x="2267744" y="180000"/>
            <a:ext cx="5688632" cy="360000"/>
          </a:xfrm>
        </p:spPr>
        <p:txBody>
          <a:bodyPr/>
          <a:lstStyle/>
          <a:p>
            <a:pPr marL="0" indent="0" algn="l">
              <a:buNone/>
            </a:pPr>
            <a:r>
              <a:rPr lang="fr-FR" sz="2000" dirty="0">
                <a:solidFill>
                  <a:srgbClr val="0070C0"/>
                </a:solidFill>
                <a:latin typeface="Marianne" panose="02000000000000000000" pitchFamily="2" charset="0"/>
              </a:rPr>
              <a:t>Enseignement de spécialité 2I2D – BAC STI2D</a:t>
            </a:r>
          </a:p>
        </p:txBody>
      </p:sp>
      <p:sp>
        <p:nvSpPr>
          <p:cNvPr id="2" name="Espace réservé de la date 1">
            <a:extLst>
              <a:ext uri="{FF2B5EF4-FFF2-40B4-BE49-F238E27FC236}">
                <a16:creationId xmlns:a16="http://schemas.microsoft.com/office/drawing/2014/main" id="{359B36B4-81E0-DCC5-4BDD-DC4ECB00389F}"/>
              </a:ext>
            </a:extLst>
          </p:cNvPr>
          <p:cNvSpPr>
            <a:spLocks noGrp="1"/>
          </p:cNvSpPr>
          <p:nvPr>
            <p:ph type="dt" sz="half" idx="10"/>
          </p:nvPr>
        </p:nvSpPr>
        <p:spPr/>
        <p:txBody>
          <a:bodyPr/>
          <a:lstStyle/>
          <a:p>
            <a:pPr algn="r"/>
            <a:fld id="{EE612037-077B-4C12-BA9C-1F30ABED5F12}" type="datetime1">
              <a:rPr lang="fr-FR" cap="all" smtClean="0">
                <a:latin typeface="Marianne" panose="02000000000000000000" pitchFamily="2" charset="0"/>
              </a:rPr>
              <a:t>21/05/2025</a:t>
            </a:fld>
            <a:endParaRPr lang="fr-FR" cap="all" dirty="0">
              <a:latin typeface="Marianne" panose="02000000000000000000" pitchFamily="2" charset="0"/>
            </a:endParaRPr>
          </a:p>
        </p:txBody>
      </p:sp>
      <p:sp>
        <p:nvSpPr>
          <p:cNvPr id="3" name="Espace réservé du pied de page 2">
            <a:extLst>
              <a:ext uri="{FF2B5EF4-FFF2-40B4-BE49-F238E27FC236}">
                <a16:creationId xmlns:a16="http://schemas.microsoft.com/office/drawing/2014/main" id="{96F806ED-4E1D-4841-22C2-E04935FABE2C}"/>
              </a:ext>
            </a:extLst>
          </p:cNvPr>
          <p:cNvSpPr>
            <a:spLocks noGrp="1"/>
          </p:cNvSpPr>
          <p:nvPr>
            <p:ph type="ftr" sz="quarter" idx="11"/>
          </p:nvPr>
        </p:nvSpPr>
        <p:spPr/>
        <p:txBody>
          <a:bodyPr/>
          <a:lstStyle/>
          <a:p>
            <a:r>
              <a:rPr lang="fr-FR" dirty="0">
                <a:latin typeface="Marianne" panose="02000000000000000000" pitchFamily="2" charset="0"/>
              </a:rPr>
              <a:t>Inspection générale de l’éducation, du sport et de la recherche</a:t>
            </a:r>
          </a:p>
        </p:txBody>
      </p:sp>
      <p:sp>
        <p:nvSpPr>
          <p:cNvPr id="4" name="Espace réservé du numéro de diapositive 3">
            <a:extLst>
              <a:ext uri="{FF2B5EF4-FFF2-40B4-BE49-F238E27FC236}">
                <a16:creationId xmlns:a16="http://schemas.microsoft.com/office/drawing/2014/main" id="{620A84E2-5D27-D69A-20F0-37FBB300152B}"/>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16</a:t>
            </a:fld>
            <a:endParaRPr lang="fr-FR" dirty="0">
              <a:latin typeface="Marianne" panose="02000000000000000000" pitchFamily="2" charset="0"/>
            </a:endParaRPr>
          </a:p>
        </p:txBody>
      </p:sp>
      <p:sp>
        <p:nvSpPr>
          <p:cNvPr id="13" name="Rectangle : coins arrondis 12">
            <a:extLst>
              <a:ext uri="{FF2B5EF4-FFF2-40B4-BE49-F238E27FC236}">
                <a16:creationId xmlns:a16="http://schemas.microsoft.com/office/drawing/2014/main" id="{00BEE137-6EEE-3E55-5A82-011121A44B7E}"/>
              </a:ext>
            </a:extLst>
          </p:cNvPr>
          <p:cNvSpPr/>
          <p:nvPr/>
        </p:nvSpPr>
        <p:spPr>
          <a:xfrm>
            <a:off x="190328" y="2947567"/>
            <a:ext cx="2402540" cy="571188"/>
          </a:xfrm>
          <a:prstGeom prst="roundRect">
            <a:avLst/>
          </a:prstGeom>
          <a:solidFill>
            <a:schemeClr val="accent6">
              <a:lumMod val="20000"/>
              <a:lumOff val="80000"/>
              <a:alpha val="25098"/>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tx1"/>
                </a:solidFill>
                <a:latin typeface="Marianne" panose="02000000000000000000" pitchFamily="2" charset="0"/>
              </a:rPr>
              <a:t>3. Expérimentation</a:t>
            </a:r>
          </a:p>
        </p:txBody>
      </p:sp>
      <p:pic>
        <p:nvPicPr>
          <p:cNvPr id="15" name="Image 14" descr="Une image contenant texte, Police, logo, Graphique&#10;&#10;Le contenu généré par l’IA peut être incorrect.">
            <a:extLst>
              <a:ext uri="{FF2B5EF4-FFF2-40B4-BE49-F238E27FC236}">
                <a16:creationId xmlns:a16="http://schemas.microsoft.com/office/drawing/2014/main" id="{8E32D723-91D9-BBB2-5760-557EA05466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2784" y="51470"/>
            <a:ext cx="834658" cy="653022"/>
          </a:xfrm>
          <a:prstGeom prst="rect">
            <a:avLst/>
          </a:prstGeom>
        </p:spPr>
      </p:pic>
      <p:sp>
        <p:nvSpPr>
          <p:cNvPr id="6" name="Titre 9">
            <a:extLst>
              <a:ext uri="{FF2B5EF4-FFF2-40B4-BE49-F238E27FC236}">
                <a16:creationId xmlns:a16="http://schemas.microsoft.com/office/drawing/2014/main" id="{00E6327A-D784-A3FA-47D0-727B399D3AB9}"/>
              </a:ext>
            </a:extLst>
          </p:cNvPr>
          <p:cNvSpPr>
            <a:spLocks noGrp="1"/>
          </p:cNvSpPr>
          <p:nvPr>
            <p:ph type="title"/>
          </p:nvPr>
        </p:nvSpPr>
        <p:spPr>
          <a:xfrm>
            <a:off x="353852" y="620476"/>
            <a:ext cx="8424000" cy="360000"/>
          </a:xfrm>
        </p:spPr>
        <p:txBody>
          <a:bodyPr/>
          <a:lstStyle/>
          <a:p>
            <a:r>
              <a:rPr lang="fr-FR" sz="1800" dirty="0">
                <a:latin typeface="Marianne" panose="02000000000000000000" pitchFamily="2" charset="0"/>
              </a:rPr>
              <a:t>Sujet 0 – AC : Passerelle sur pont médiéval</a:t>
            </a:r>
            <a:r>
              <a:rPr lang="fr-FR" sz="2400" dirty="0">
                <a:latin typeface="Marianne" panose="02000000000000000000" pitchFamily="2" charset="0"/>
              </a:rPr>
              <a:t/>
            </a:r>
            <a:br>
              <a:rPr lang="fr-FR" sz="2400" dirty="0">
                <a:latin typeface="Marianne" panose="02000000000000000000" pitchFamily="2" charset="0"/>
              </a:rPr>
            </a:br>
            <a:r>
              <a:rPr lang="fr-FR" sz="2400" dirty="0">
                <a:solidFill>
                  <a:srgbClr val="FF0000"/>
                </a:solidFill>
                <a:latin typeface="Marianne" panose="02000000000000000000" pitchFamily="2" charset="0"/>
              </a:rPr>
              <a:t/>
            </a:r>
            <a:br>
              <a:rPr lang="fr-FR" sz="2400" dirty="0">
                <a:solidFill>
                  <a:srgbClr val="FF0000"/>
                </a:solidFill>
                <a:latin typeface="Marianne" panose="02000000000000000000" pitchFamily="2" charset="0"/>
              </a:rPr>
            </a:br>
            <a:endParaRPr lang="fr-FR" sz="2400" dirty="0">
              <a:latin typeface="Marianne" panose="02000000000000000000" pitchFamily="2" charset="0"/>
            </a:endParaRPr>
          </a:p>
        </p:txBody>
      </p:sp>
      <p:pic>
        <p:nvPicPr>
          <p:cNvPr id="10" name="Image 9" descr="Une image contenant texte, capture d’écran, Police, document&#10;&#10;Le contenu généré par l’IA peut être incorrect.">
            <a:extLst>
              <a:ext uri="{FF2B5EF4-FFF2-40B4-BE49-F238E27FC236}">
                <a16:creationId xmlns:a16="http://schemas.microsoft.com/office/drawing/2014/main" id="{30D86C03-9413-F562-05C1-541432C1B6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3199" y="920637"/>
            <a:ext cx="4950108" cy="2038631"/>
          </a:xfrm>
          <a:prstGeom prst="rect">
            <a:avLst/>
          </a:prstGeom>
        </p:spPr>
      </p:pic>
      <p:pic>
        <p:nvPicPr>
          <p:cNvPr id="17" name="Image 16">
            <a:extLst>
              <a:ext uri="{FF2B5EF4-FFF2-40B4-BE49-F238E27FC236}">
                <a16:creationId xmlns:a16="http://schemas.microsoft.com/office/drawing/2014/main" id="{0E712923-C92A-72FC-8EDC-8BAEE7D73A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7315" y="2963941"/>
            <a:ext cx="4885728" cy="574102"/>
          </a:xfrm>
          <a:prstGeom prst="rect">
            <a:avLst/>
          </a:prstGeom>
        </p:spPr>
      </p:pic>
      <p:pic>
        <p:nvPicPr>
          <p:cNvPr id="19" name="Image 18" descr="Une image contenant texte, capture d’écran, ligne, Parallèle&#10;&#10;Le contenu généré par l’IA peut être incorrect.">
            <a:extLst>
              <a:ext uri="{FF2B5EF4-FFF2-40B4-BE49-F238E27FC236}">
                <a16:creationId xmlns:a16="http://schemas.microsoft.com/office/drawing/2014/main" id="{8CCDF81F-23A9-B0DA-7C23-C9EC1AD138D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90328" y="994087"/>
            <a:ext cx="3807999" cy="1405111"/>
          </a:xfrm>
          <a:prstGeom prst="rect">
            <a:avLst/>
          </a:prstGeom>
        </p:spPr>
      </p:pic>
      <p:pic>
        <p:nvPicPr>
          <p:cNvPr id="20" name="Image 19" descr="Une image contenant texte, capture d’écran, ligne, Parallèle&#10;&#10;Le contenu généré par l’IA peut être incorrect.">
            <a:extLst>
              <a:ext uri="{FF2B5EF4-FFF2-40B4-BE49-F238E27FC236}">
                <a16:creationId xmlns:a16="http://schemas.microsoft.com/office/drawing/2014/main" id="{65FD2396-66C1-F935-94F0-9A3E43F79B9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19170" y="3615115"/>
            <a:ext cx="3704758" cy="1453939"/>
          </a:xfrm>
          <a:prstGeom prst="rect">
            <a:avLst/>
          </a:prstGeom>
        </p:spPr>
      </p:pic>
    </p:spTree>
    <p:extLst>
      <p:ext uri="{BB962C8B-B14F-4D97-AF65-F5344CB8AC3E}">
        <p14:creationId xmlns:p14="http://schemas.microsoft.com/office/powerpoint/2010/main" val="504751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DEE8E-9D5B-7767-6785-1F165D0A7E78}"/>
            </a:ext>
          </a:extLst>
        </p:cNvPr>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EFEB2E3B-84D0-CDEC-59F5-177A06400177}"/>
              </a:ext>
            </a:extLst>
          </p:cNvPr>
          <p:cNvSpPr>
            <a:spLocks noGrp="1"/>
          </p:cNvSpPr>
          <p:nvPr>
            <p:ph type="body" sz="quarter" idx="13"/>
          </p:nvPr>
        </p:nvSpPr>
        <p:spPr>
          <a:xfrm>
            <a:off x="2267744" y="180000"/>
            <a:ext cx="5688632" cy="360000"/>
          </a:xfrm>
        </p:spPr>
        <p:txBody>
          <a:bodyPr/>
          <a:lstStyle/>
          <a:p>
            <a:pPr marL="0" indent="0" algn="l">
              <a:buNone/>
            </a:pPr>
            <a:r>
              <a:rPr lang="fr-FR" sz="2000" dirty="0">
                <a:solidFill>
                  <a:srgbClr val="0070C0"/>
                </a:solidFill>
                <a:latin typeface="Marianne" panose="02000000000000000000" pitchFamily="2" charset="0"/>
              </a:rPr>
              <a:t>Enseignement de spécialité 2I2D – BAC STI2D</a:t>
            </a:r>
          </a:p>
        </p:txBody>
      </p:sp>
      <p:sp>
        <p:nvSpPr>
          <p:cNvPr id="2" name="Espace réservé de la date 1">
            <a:extLst>
              <a:ext uri="{FF2B5EF4-FFF2-40B4-BE49-F238E27FC236}">
                <a16:creationId xmlns:a16="http://schemas.microsoft.com/office/drawing/2014/main" id="{24087D84-6836-9280-3669-A24F481AB2FF}"/>
              </a:ext>
            </a:extLst>
          </p:cNvPr>
          <p:cNvSpPr>
            <a:spLocks noGrp="1"/>
          </p:cNvSpPr>
          <p:nvPr>
            <p:ph type="dt" sz="half" idx="10"/>
          </p:nvPr>
        </p:nvSpPr>
        <p:spPr/>
        <p:txBody>
          <a:bodyPr/>
          <a:lstStyle/>
          <a:p>
            <a:pPr algn="r"/>
            <a:fld id="{EE612037-077B-4C12-BA9C-1F30ABED5F12}" type="datetime1">
              <a:rPr lang="fr-FR" cap="all" smtClean="0">
                <a:latin typeface="Marianne" panose="02000000000000000000" pitchFamily="2" charset="0"/>
              </a:rPr>
              <a:t>21/05/2025</a:t>
            </a:fld>
            <a:endParaRPr lang="fr-FR" cap="all" dirty="0">
              <a:latin typeface="Marianne" panose="02000000000000000000" pitchFamily="2" charset="0"/>
            </a:endParaRPr>
          </a:p>
        </p:txBody>
      </p:sp>
      <p:sp>
        <p:nvSpPr>
          <p:cNvPr id="3" name="Espace réservé du pied de page 2">
            <a:extLst>
              <a:ext uri="{FF2B5EF4-FFF2-40B4-BE49-F238E27FC236}">
                <a16:creationId xmlns:a16="http://schemas.microsoft.com/office/drawing/2014/main" id="{28625E39-6F7D-9FA9-AE5B-EBD1AE7092E1}"/>
              </a:ext>
            </a:extLst>
          </p:cNvPr>
          <p:cNvSpPr>
            <a:spLocks noGrp="1"/>
          </p:cNvSpPr>
          <p:nvPr>
            <p:ph type="ftr" sz="quarter" idx="11"/>
          </p:nvPr>
        </p:nvSpPr>
        <p:spPr/>
        <p:txBody>
          <a:bodyPr/>
          <a:lstStyle/>
          <a:p>
            <a:r>
              <a:rPr lang="fr-FR" dirty="0">
                <a:latin typeface="Marianne" panose="02000000000000000000" pitchFamily="2" charset="0"/>
              </a:rPr>
              <a:t>Inspection générale de l’éducation, du sport et de la recherche</a:t>
            </a:r>
          </a:p>
        </p:txBody>
      </p:sp>
      <p:sp>
        <p:nvSpPr>
          <p:cNvPr id="4" name="Espace réservé du numéro de diapositive 3">
            <a:extLst>
              <a:ext uri="{FF2B5EF4-FFF2-40B4-BE49-F238E27FC236}">
                <a16:creationId xmlns:a16="http://schemas.microsoft.com/office/drawing/2014/main" id="{74E92B34-A40D-90FD-4142-946F5D48ABD3}"/>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17</a:t>
            </a:fld>
            <a:endParaRPr lang="fr-FR" dirty="0">
              <a:latin typeface="Marianne" panose="02000000000000000000" pitchFamily="2" charset="0"/>
            </a:endParaRPr>
          </a:p>
        </p:txBody>
      </p:sp>
      <p:sp>
        <p:nvSpPr>
          <p:cNvPr id="12" name="Rectangle : coins arrondis 11">
            <a:extLst>
              <a:ext uri="{FF2B5EF4-FFF2-40B4-BE49-F238E27FC236}">
                <a16:creationId xmlns:a16="http://schemas.microsoft.com/office/drawing/2014/main" id="{A2686692-9932-8D44-2568-24EB84CA7001}"/>
              </a:ext>
            </a:extLst>
          </p:cNvPr>
          <p:cNvSpPr/>
          <p:nvPr/>
        </p:nvSpPr>
        <p:spPr>
          <a:xfrm>
            <a:off x="192443" y="4083918"/>
            <a:ext cx="2402540" cy="571188"/>
          </a:xfrm>
          <a:prstGeom prst="roundRect">
            <a:avLst/>
          </a:prstGeom>
          <a:solidFill>
            <a:schemeClr val="accent1">
              <a:lumMod val="10000"/>
              <a:lumOff val="90000"/>
              <a:alpha val="25098"/>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tx1"/>
                </a:solidFill>
                <a:latin typeface="Marianne" panose="02000000000000000000" pitchFamily="2" charset="0"/>
              </a:rPr>
              <a:t>4. Simulation</a:t>
            </a:r>
          </a:p>
        </p:txBody>
      </p:sp>
      <p:pic>
        <p:nvPicPr>
          <p:cNvPr id="15" name="Image 14" descr="Une image contenant texte, Police, logo, Graphique&#10;&#10;Le contenu généré par l’IA peut être incorrect.">
            <a:extLst>
              <a:ext uri="{FF2B5EF4-FFF2-40B4-BE49-F238E27FC236}">
                <a16:creationId xmlns:a16="http://schemas.microsoft.com/office/drawing/2014/main" id="{5594B8D1-E0BE-9C93-A987-E32455B9A7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2784" y="51470"/>
            <a:ext cx="834658" cy="653022"/>
          </a:xfrm>
          <a:prstGeom prst="rect">
            <a:avLst/>
          </a:prstGeom>
        </p:spPr>
      </p:pic>
      <p:sp>
        <p:nvSpPr>
          <p:cNvPr id="6" name="Titre 9">
            <a:extLst>
              <a:ext uri="{FF2B5EF4-FFF2-40B4-BE49-F238E27FC236}">
                <a16:creationId xmlns:a16="http://schemas.microsoft.com/office/drawing/2014/main" id="{A47020DC-9283-C2E6-244B-2FF43BC99D6D}"/>
              </a:ext>
            </a:extLst>
          </p:cNvPr>
          <p:cNvSpPr>
            <a:spLocks noGrp="1"/>
          </p:cNvSpPr>
          <p:nvPr>
            <p:ph type="title"/>
          </p:nvPr>
        </p:nvSpPr>
        <p:spPr>
          <a:xfrm>
            <a:off x="353852" y="620476"/>
            <a:ext cx="8424000" cy="360000"/>
          </a:xfrm>
        </p:spPr>
        <p:txBody>
          <a:bodyPr/>
          <a:lstStyle/>
          <a:p>
            <a:r>
              <a:rPr lang="fr-FR" sz="1800" dirty="0">
                <a:latin typeface="Marianne" panose="02000000000000000000" pitchFamily="2" charset="0"/>
              </a:rPr>
              <a:t>Sujet 0 – AC : Passerelle sur pont médiéval</a:t>
            </a:r>
            <a:r>
              <a:rPr lang="fr-FR" sz="2400" dirty="0">
                <a:latin typeface="Marianne" panose="02000000000000000000" pitchFamily="2" charset="0"/>
              </a:rPr>
              <a:t/>
            </a:r>
            <a:br>
              <a:rPr lang="fr-FR" sz="2400" dirty="0">
                <a:latin typeface="Marianne" panose="02000000000000000000" pitchFamily="2" charset="0"/>
              </a:rPr>
            </a:br>
            <a:r>
              <a:rPr lang="fr-FR" sz="2400" dirty="0">
                <a:solidFill>
                  <a:srgbClr val="FF0000"/>
                </a:solidFill>
                <a:latin typeface="Marianne" panose="02000000000000000000" pitchFamily="2" charset="0"/>
              </a:rPr>
              <a:t/>
            </a:r>
            <a:br>
              <a:rPr lang="fr-FR" sz="2400" dirty="0">
                <a:solidFill>
                  <a:srgbClr val="FF0000"/>
                </a:solidFill>
                <a:latin typeface="Marianne" panose="02000000000000000000" pitchFamily="2" charset="0"/>
              </a:rPr>
            </a:br>
            <a:endParaRPr lang="fr-FR" sz="2400" dirty="0">
              <a:latin typeface="Marianne" panose="02000000000000000000" pitchFamily="2" charset="0"/>
            </a:endParaRPr>
          </a:p>
        </p:txBody>
      </p:sp>
      <p:pic>
        <p:nvPicPr>
          <p:cNvPr id="10" name="Image 9" descr="Une image contenant texte, capture d’écran, Police, information&#10;&#10;Le contenu généré par l’IA peut être incorrect.">
            <a:extLst>
              <a:ext uri="{FF2B5EF4-FFF2-40B4-BE49-F238E27FC236}">
                <a16:creationId xmlns:a16="http://schemas.microsoft.com/office/drawing/2014/main" id="{1739E60B-9D9E-9592-00CF-089E66AA4C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4" y="1076771"/>
            <a:ext cx="4648639" cy="2653970"/>
          </a:xfrm>
          <a:prstGeom prst="rect">
            <a:avLst/>
          </a:prstGeom>
        </p:spPr>
      </p:pic>
      <p:pic>
        <p:nvPicPr>
          <p:cNvPr id="17" name="Image 16" descr="Une image contenant texte, Police, capture d’écran&#10;&#10;Le contenu généré par l’IA peut être incorrect.">
            <a:extLst>
              <a:ext uri="{FF2B5EF4-FFF2-40B4-BE49-F238E27FC236}">
                <a16:creationId xmlns:a16="http://schemas.microsoft.com/office/drawing/2014/main" id="{00CCC24B-B587-C467-12C5-7061FDEF9F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9024" y="3389546"/>
            <a:ext cx="4139952" cy="1329757"/>
          </a:xfrm>
          <a:prstGeom prst="rect">
            <a:avLst/>
          </a:prstGeom>
        </p:spPr>
      </p:pic>
    </p:spTree>
    <p:extLst>
      <p:ext uri="{BB962C8B-B14F-4D97-AF65-F5344CB8AC3E}">
        <p14:creationId xmlns:p14="http://schemas.microsoft.com/office/powerpoint/2010/main" val="3002211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ECE74-2CBE-6229-D4FE-C202BBB2F690}"/>
            </a:ext>
          </a:extLst>
        </p:cNvPr>
        <p:cNvGrpSpPr/>
        <p:nvPr/>
      </p:nvGrpSpPr>
      <p:grpSpPr>
        <a:xfrm>
          <a:off x="0" y="0"/>
          <a:ext cx="0" cy="0"/>
          <a:chOff x="0" y="0"/>
          <a:chExt cx="0" cy="0"/>
        </a:xfrm>
      </p:grpSpPr>
      <p:pic>
        <p:nvPicPr>
          <p:cNvPr id="26" name="Image 25" descr="Une image contenant texte, capture d’écran, logiciel, Page web&#10;&#10;Le contenu généré par l’IA peut être incorrect.">
            <a:extLst>
              <a:ext uri="{FF2B5EF4-FFF2-40B4-BE49-F238E27FC236}">
                <a16:creationId xmlns:a16="http://schemas.microsoft.com/office/drawing/2014/main" id="{CB2CB9A0-9459-52A9-F22A-6A8B3ECB8B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8962" y="694831"/>
            <a:ext cx="2778230" cy="4095530"/>
          </a:xfrm>
          <a:prstGeom prst="rect">
            <a:avLst/>
          </a:prstGeom>
          <a:ln>
            <a:noFill/>
          </a:ln>
          <a:effectLst>
            <a:outerShdw blurRad="292100" dist="139700" dir="2700000" algn="tl" rotWithShape="0">
              <a:srgbClr val="333333">
                <a:alpha val="65000"/>
              </a:srgbClr>
            </a:outerShdw>
          </a:effectLst>
          <a:scene3d>
            <a:camera prst="isometricOffAxis2Left"/>
            <a:lightRig rig="threePt" dir="t"/>
          </a:scene3d>
        </p:spPr>
      </p:pic>
      <p:sp>
        <p:nvSpPr>
          <p:cNvPr id="11" name="Espace réservé du texte 10">
            <a:extLst>
              <a:ext uri="{FF2B5EF4-FFF2-40B4-BE49-F238E27FC236}">
                <a16:creationId xmlns:a16="http://schemas.microsoft.com/office/drawing/2014/main" id="{C4B89938-931B-0FDA-32DF-3CB7DCD36F76}"/>
              </a:ext>
            </a:extLst>
          </p:cNvPr>
          <p:cNvSpPr>
            <a:spLocks noGrp="1"/>
          </p:cNvSpPr>
          <p:nvPr>
            <p:ph type="body" sz="quarter" idx="13"/>
          </p:nvPr>
        </p:nvSpPr>
        <p:spPr>
          <a:xfrm>
            <a:off x="2267744" y="180000"/>
            <a:ext cx="5688632" cy="360000"/>
          </a:xfrm>
        </p:spPr>
        <p:txBody>
          <a:bodyPr/>
          <a:lstStyle/>
          <a:p>
            <a:pPr marL="0" indent="0" algn="l">
              <a:buNone/>
            </a:pPr>
            <a:r>
              <a:rPr lang="fr-FR" sz="2000" dirty="0">
                <a:solidFill>
                  <a:srgbClr val="0070C0"/>
                </a:solidFill>
                <a:latin typeface="Marianne" panose="02000000000000000000" pitchFamily="2" charset="0"/>
              </a:rPr>
              <a:t>Enseignement de spécialité 2I2D – BAC STI2D</a:t>
            </a:r>
          </a:p>
        </p:txBody>
      </p:sp>
      <p:sp>
        <p:nvSpPr>
          <p:cNvPr id="2" name="Espace réservé de la date 1">
            <a:extLst>
              <a:ext uri="{FF2B5EF4-FFF2-40B4-BE49-F238E27FC236}">
                <a16:creationId xmlns:a16="http://schemas.microsoft.com/office/drawing/2014/main" id="{3A6F323A-DD76-8B2E-6FA1-AA083F66E007}"/>
              </a:ext>
            </a:extLst>
          </p:cNvPr>
          <p:cNvSpPr>
            <a:spLocks noGrp="1"/>
          </p:cNvSpPr>
          <p:nvPr>
            <p:ph type="dt" sz="half" idx="10"/>
          </p:nvPr>
        </p:nvSpPr>
        <p:spPr/>
        <p:txBody>
          <a:bodyPr/>
          <a:lstStyle/>
          <a:p>
            <a:pPr algn="r"/>
            <a:fld id="{EE612037-077B-4C12-BA9C-1F30ABED5F12}" type="datetime1">
              <a:rPr lang="fr-FR" cap="all" smtClean="0">
                <a:latin typeface="Marianne" panose="02000000000000000000" pitchFamily="2" charset="0"/>
              </a:rPr>
              <a:t>21/05/2025</a:t>
            </a:fld>
            <a:endParaRPr lang="fr-FR" cap="all" dirty="0">
              <a:latin typeface="Marianne" panose="02000000000000000000" pitchFamily="2" charset="0"/>
            </a:endParaRPr>
          </a:p>
        </p:txBody>
      </p:sp>
      <p:sp>
        <p:nvSpPr>
          <p:cNvPr id="3" name="Espace réservé du pied de page 2">
            <a:extLst>
              <a:ext uri="{FF2B5EF4-FFF2-40B4-BE49-F238E27FC236}">
                <a16:creationId xmlns:a16="http://schemas.microsoft.com/office/drawing/2014/main" id="{299EDFFC-5559-E316-64B7-137B191C7F35}"/>
              </a:ext>
            </a:extLst>
          </p:cNvPr>
          <p:cNvSpPr>
            <a:spLocks noGrp="1"/>
          </p:cNvSpPr>
          <p:nvPr>
            <p:ph type="ftr" sz="quarter" idx="11"/>
          </p:nvPr>
        </p:nvSpPr>
        <p:spPr/>
        <p:txBody>
          <a:bodyPr/>
          <a:lstStyle/>
          <a:p>
            <a:r>
              <a:rPr lang="fr-FR" dirty="0">
                <a:latin typeface="Marianne" panose="02000000000000000000" pitchFamily="2" charset="0"/>
              </a:rPr>
              <a:t>Inspection générale de l’éducation, du sport et de la recherche</a:t>
            </a:r>
          </a:p>
        </p:txBody>
      </p:sp>
      <p:sp>
        <p:nvSpPr>
          <p:cNvPr id="4" name="Espace réservé du numéro de diapositive 3">
            <a:extLst>
              <a:ext uri="{FF2B5EF4-FFF2-40B4-BE49-F238E27FC236}">
                <a16:creationId xmlns:a16="http://schemas.microsoft.com/office/drawing/2014/main" id="{77826720-FB96-A504-8F91-3FCC477E5D38}"/>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18</a:t>
            </a:fld>
            <a:endParaRPr lang="fr-FR" dirty="0">
              <a:latin typeface="Marianne" panose="02000000000000000000" pitchFamily="2" charset="0"/>
            </a:endParaRPr>
          </a:p>
        </p:txBody>
      </p:sp>
      <p:sp>
        <p:nvSpPr>
          <p:cNvPr id="22" name="Titre 1">
            <a:extLst>
              <a:ext uri="{FF2B5EF4-FFF2-40B4-BE49-F238E27FC236}">
                <a16:creationId xmlns:a16="http://schemas.microsoft.com/office/drawing/2014/main" id="{BDDCE01E-1086-025F-4E80-32AD53543AB6}"/>
              </a:ext>
            </a:extLst>
          </p:cNvPr>
          <p:cNvSpPr txBox="1">
            <a:spLocks/>
          </p:cNvSpPr>
          <p:nvPr/>
        </p:nvSpPr>
        <p:spPr>
          <a:xfrm>
            <a:off x="3203848" y="511285"/>
            <a:ext cx="3312368" cy="5040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828800"/>
            <a:r>
              <a:rPr lang="fr-FR" sz="2800" dirty="0">
                <a:solidFill>
                  <a:prstClr val="black"/>
                </a:solidFill>
                <a:latin typeface="Marianne" panose="02000000000000000000" pitchFamily="2" charset="0"/>
              </a:rPr>
              <a:t>1 sujet = 1 dossier</a:t>
            </a:r>
          </a:p>
        </p:txBody>
      </p:sp>
      <p:pic>
        <p:nvPicPr>
          <p:cNvPr id="24" name="Image 23" descr="Une image contenant texte, capture d’écran, Site web, Page web&#10;&#10;Le contenu généré par l’IA peut être incorrect.">
            <a:extLst>
              <a:ext uri="{FF2B5EF4-FFF2-40B4-BE49-F238E27FC236}">
                <a16:creationId xmlns:a16="http://schemas.microsoft.com/office/drawing/2014/main" id="{134DD349-4E9F-ADDE-0995-01494D6C45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2144" y="830349"/>
            <a:ext cx="2622646" cy="3939903"/>
          </a:xfrm>
          <a:prstGeom prst="rect">
            <a:avLst/>
          </a:prstGeom>
          <a:ln>
            <a:noFill/>
          </a:ln>
          <a:effectLst>
            <a:outerShdw blurRad="292100" dist="139700" dir="2700000" algn="tl" rotWithShape="0">
              <a:srgbClr val="333333">
                <a:alpha val="65000"/>
              </a:srgbClr>
            </a:outerShdw>
          </a:effectLst>
          <a:scene3d>
            <a:camera prst="isometricOffAxis2Left"/>
            <a:lightRig rig="threePt" dir="t"/>
          </a:scene3d>
        </p:spPr>
      </p:pic>
      <p:pic>
        <p:nvPicPr>
          <p:cNvPr id="20" name="Image 19" descr="Une image contenant texte, capture d’écran, Parallèle, ligne&#10;&#10;Le contenu généré par l’IA peut être incorrect.">
            <a:extLst>
              <a:ext uri="{FF2B5EF4-FFF2-40B4-BE49-F238E27FC236}">
                <a16:creationId xmlns:a16="http://schemas.microsoft.com/office/drawing/2014/main" id="{D30C7A0B-8C75-373B-2B25-6A6B815971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4110" y="810171"/>
            <a:ext cx="2666074" cy="4005162"/>
          </a:xfrm>
          <a:prstGeom prst="rect">
            <a:avLst/>
          </a:prstGeom>
          <a:ln>
            <a:noFill/>
          </a:ln>
          <a:effectLst>
            <a:outerShdw blurRad="292100" dist="139700" dir="2700000" algn="tl" rotWithShape="0">
              <a:srgbClr val="333333">
                <a:alpha val="65000"/>
              </a:srgbClr>
            </a:outerShdw>
          </a:effectLst>
          <a:scene3d>
            <a:camera prst="isometricOffAxis2Left"/>
            <a:lightRig rig="threePt" dir="t"/>
          </a:scene3d>
        </p:spPr>
      </p:pic>
      <p:pic>
        <p:nvPicPr>
          <p:cNvPr id="16" name="Image 15" descr="Une image contenant texte, diagramme, Plan, Dessin technique&#10;&#10;Le contenu généré par l’IA peut être incorrect.">
            <a:extLst>
              <a:ext uri="{FF2B5EF4-FFF2-40B4-BE49-F238E27FC236}">
                <a16:creationId xmlns:a16="http://schemas.microsoft.com/office/drawing/2014/main" id="{D153F35A-1E23-4C3A-6A64-419B6ED234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3670" y="943311"/>
            <a:ext cx="2657934" cy="4005162"/>
          </a:xfrm>
          <a:prstGeom prst="rect">
            <a:avLst/>
          </a:prstGeom>
          <a:ln>
            <a:noFill/>
          </a:ln>
          <a:effectLst>
            <a:outerShdw blurRad="292100" dist="139700" dir="2700000" algn="tl" rotWithShape="0">
              <a:srgbClr val="333333">
                <a:alpha val="65000"/>
              </a:srgbClr>
            </a:outerShdw>
          </a:effectLst>
          <a:scene3d>
            <a:camera prst="isometricOffAxis2Left"/>
            <a:lightRig rig="threePt" dir="t"/>
          </a:scene3d>
        </p:spPr>
      </p:pic>
      <p:pic>
        <p:nvPicPr>
          <p:cNvPr id="14" name="Image 13" descr="Une image contenant texte, capture d’écran, roue, véhicule&#10;&#10;Le contenu généré par l’IA peut être incorrect.">
            <a:extLst>
              <a:ext uri="{FF2B5EF4-FFF2-40B4-BE49-F238E27FC236}">
                <a16:creationId xmlns:a16="http://schemas.microsoft.com/office/drawing/2014/main" id="{6CF4FC38-2C0F-A033-1C37-998725912F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41224" y="1060328"/>
            <a:ext cx="2662812" cy="4006284"/>
          </a:xfrm>
          <a:prstGeom prst="rect">
            <a:avLst/>
          </a:prstGeom>
          <a:ln>
            <a:noFill/>
          </a:ln>
          <a:effectLst>
            <a:outerShdw blurRad="292100" dist="139700" dir="2700000" algn="tl" rotWithShape="0">
              <a:srgbClr val="333333">
                <a:alpha val="65000"/>
              </a:srgbClr>
            </a:outerShdw>
          </a:effectLst>
          <a:scene3d>
            <a:camera prst="isometricOffAxis2Left"/>
            <a:lightRig rig="threePt" dir="t"/>
          </a:scene3d>
        </p:spPr>
      </p:pic>
      <p:pic>
        <p:nvPicPr>
          <p:cNvPr id="10" name="Image 9" descr="Une image contenant texte, capture d’écran, document, Police&#10;&#10;Le contenu généré par l’IA peut être incorrect.">
            <a:extLst>
              <a:ext uri="{FF2B5EF4-FFF2-40B4-BE49-F238E27FC236}">
                <a16:creationId xmlns:a16="http://schemas.microsoft.com/office/drawing/2014/main" id="{E572F6D3-130C-47F8-D8B4-07C33656E3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6332" y="880218"/>
            <a:ext cx="2750188" cy="4011910"/>
          </a:xfrm>
          <a:prstGeom prst="rect">
            <a:avLst/>
          </a:prstGeom>
          <a:ln>
            <a:noFill/>
          </a:ln>
          <a:effectLst>
            <a:outerShdw blurRad="292100" dist="139700" dir="2700000" algn="tl" rotWithShape="0">
              <a:srgbClr val="333333">
                <a:alpha val="65000"/>
              </a:srgbClr>
            </a:outerShdw>
          </a:effectLst>
          <a:scene3d>
            <a:camera prst="isometricOffAxis2Left"/>
            <a:lightRig rig="threePt" dir="t"/>
          </a:scene3d>
        </p:spPr>
      </p:pic>
      <p:pic>
        <p:nvPicPr>
          <p:cNvPr id="7" name="Image 6" descr="Une image contenant texte, capture d’écran, lettre&#10;&#10;Le contenu généré par l’IA peut être incorrect.">
            <a:extLst>
              <a:ext uri="{FF2B5EF4-FFF2-40B4-BE49-F238E27FC236}">
                <a16:creationId xmlns:a16="http://schemas.microsoft.com/office/drawing/2014/main" id="{B9FAB8E4-F364-E556-692D-C865B0ED9AB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720" y="843598"/>
            <a:ext cx="2627780" cy="3939902"/>
          </a:xfrm>
          <a:prstGeom prst="rect">
            <a:avLst/>
          </a:prstGeom>
          <a:ln>
            <a:noFill/>
          </a:ln>
          <a:effectLst>
            <a:outerShdw blurRad="292100" dist="139700" dir="2700000" algn="tl" rotWithShape="0">
              <a:srgbClr val="333333">
                <a:alpha val="65000"/>
              </a:srgbClr>
            </a:outerShdw>
          </a:effectLst>
          <a:scene3d>
            <a:camera prst="isometricOffAxis2Left"/>
            <a:lightRig rig="threePt" dir="t"/>
          </a:scene3d>
        </p:spPr>
      </p:pic>
    </p:spTree>
    <p:extLst>
      <p:ext uri="{BB962C8B-B14F-4D97-AF65-F5344CB8AC3E}">
        <p14:creationId xmlns:p14="http://schemas.microsoft.com/office/powerpoint/2010/main" val="77050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bIns="0"/>
          <a:lstStyle/>
          <a:p>
            <a:pPr marL="0" indent="0">
              <a:buNone/>
            </a:pPr>
            <a:r>
              <a:rPr lang="fr-FR" dirty="0"/>
              <a:t>ITEC </a:t>
            </a:r>
            <a:br>
              <a:rPr lang="fr-FR" dirty="0"/>
            </a:br>
            <a:r>
              <a:rPr lang="fr-FR" dirty="0"/>
              <a:t>Appareil de massage</a:t>
            </a:r>
          </a:p>
        </p:txBody>
      </p:sp>
      <p:sp>
        <p:nvSpPr>
          <p:cNvPr id="4" name="Espace réservé de la date 3"/>
          <p:cNvSpPr>
            <a:spLocks noGrp="1"/>
          </p:cNvSpPr>
          <p:nvPr>
            <p:ph type="dt" sz="half" idx="10"/>
          </p:nvPr>
        </p:nvSpPr>
        <p:spPr/>
        <p:txBody>
          <a:bodyPr/>
          <a:lstStyle/>
          <a:p>
            <a:pPr algn="r"/>
            <a:fld id="{D71B5C91-DCB0-1142-8F91-C629ED6FEBA7}" type="datetime1">
              <a:rPr lang="fr-FR" cap="all" smtClean="0"/>
              <a:t>21/05/2025</a:t>
            </a:fld>
            <a:endParaRPr lang="fr-FR" cap="all" dirty="0"/>
          </a:p>
        </p:txBody>
      </p:sp>
      <p:sp>
        <p:nvSpPr>
          <p:cNvPr id="5" name="Espace réservé du pied de page 4"/>
          <p:cNvSpPr>
            <a:spLocks noGrp="1"/>
          </p:cNvSpPr>
          <p:nvPr>
            <p:ph type="ftr" sz="quarter" idx="11"/>
          </p:nvPr>
        </p:nvSpPr>
        <p:spPr/>
        <p:txBody>
          <a:bodyPr/>
          <a:lstStyle/>
          <a:p>
            <a:r>
              <a:rPr lang="fr-FR" dirty="0"/>
              <a:t>Inspection pédagogique régionale</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19</a:t>
            </a:fld>
            <a:endParaRPr lang="fr-FR" dirty="0"/>
          </a:p>
        </p:txBody>
      </p:sp>
      <p:pic>
        <p:nvPicPr>
          <p:cNvPr id="13" name="Image 12">
            <a:extLst>
              <a:ext uri="{FF2B5EF4-FFF2-40B4-BE49-F238E27FC236}">
                <a16:creationId xmlns:a16="http://schemas.microsoft.com/office/drawing/2014/main" id="{136C707C-0A98-5B13-23AA-6ED90D483CF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42114" y="1131590"/>
            <a:ext cx="3241885" cy="3495440"/>
          </a:xfrm>
          <a:prstGeom prst="rect">
            <a:avLst/>
          </a:prstGeom>
          <a:ln w="12700">
            <a:solidFill>
              <a:schemeClr val="tx1"/>
            </a:solidFill>
          </a:ln>
        </p:spPr>
      </p:pic>
      <p:sp>
        <p:nvSpPr>
          <p:cNvPr id="7" name="Titre 5">
            <a:extLst>
              <a:ext uri="{FF2B5EF4-FFF2-40B4-BE49-F238E27FC236}">
                <a16:creationId xmlns:a16="http://schemas.microsoft.com/office/drawing/2014/main" id="{1B213BEC-62C9-4189-B8BC-3F4540EA2D41}"/>
              </a:ext>
            </a:extLst>
          </p:cNvPr>
          <p:cNvSpPr txBox="1">
            <a:spLocks/>
          </p:cNvSpPr>
          <p:nvPr/>
        </p:nvSpPr>
        <p:spPr bwMode="gray">
          <a:xfrm>
            <a:off x="359999" y="738000"/>
            <a:ext cx="4860073" cy="1977766"/>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vert="horz" lIns="0" tIns="0" rIns="0" bIns="0" rtlCol="0" anchor="ctr" anchorCtr="0">
            <a:noAutofit/>
          </a:bodyPr>
          <a:lstStyle>
            <a:lvl1pPr marL="396000" indent="-396000" algn="l" defTabSz="914400" rtl="0" eaLnBrk="1" latinLnBrk="0" hangingPunct="1">
              <a:lnSpc>
                <a:spcPct val="90000"/>
              </a:lnSpc>
              <a:spcBef>
                <a:spcPct val="0"/>
              </a:spcBef>
              <a:buFont typeface="+mj-lt"/>
              <a:buAutoNum type="arabicPeriod"/>
              <a:defRPr sz="3250" b="1" kern="1200">
                <a:solidFill>
                  <a:schemeClr val="bg1"/>
                </a:solidFill>
                <a:latin typeface="+mj-lt"/>
                <a:ea typeface="+mj-ea"/>
                <a:cs typeface="+mj-cs"/>
              </a:defRPr>
            </a:lvl1pPr>
          </a:lstStyle>
          <a:p>
            <a:pPr marL="0" indent="0">
              <a:buFont typeface="+mj-lt"/>
              <a:buNone/>
            </a:pPr>
            <a:r>
              <a:rPr lang="fr-FR" dirty="0">
                <a:solidFill>
                  <a:schemeClr val="tx1"/>
                </a:solidFill>
              </a:rPr>
              <a:t>ITEC </a:t>
            </a:r>
            <a:br>
              <a:rPr lang="fr-FR" dirty="0">
                <a:solidFill>
                  <a:schemeClr val="tx1"/>
                </a:solidFill>
              </a:rPr>
            </a:br>
            <a:r>
              <a:rPr lang="fr-FR" dirty="0">
                <a:solidFill>
                  <a:schemeClr val="tx1"/>
                </a:solidFill>
              </a:rPr>
              <a:t>Appareil de massage</a:t>
            </a:r>
          </a:p>
        </p:txBody>
      </p:sp>
    </p:spTree>
    <p:extLst>
      <p:ext uri="{BB962C8B-B14F-4D97-AF65-F5344CB8AC3E}">
        <p14:creationId xmlns:p14="http://schemas.microsoft.com/office/powerpoint/2010/main" val="110945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r>
              <a:rPr lang="fr-FR" dirty="0">
                <a:latin typeface="Marianne" panose="02000000000000000000" pitchFamily="2" charset="0"/>
              </a:rPr>
              <a:t>BAC STI2D – spécialité 2I2D</a:t>
            </a:r>
          </a:p>
          <a:p>
            <a:pPr lvl="1"/>
            <a:r>
              <a:rPr lang="fr-FR" dirty="0">
                <a:latin typeface="Marianne" panose="02000000000000000000" pitchFamily="2" charset="0"/>
              </a:rPr>
              <a:t>Épreuve pratique – session 2026</a:t>
            </a:r>
          </a:p>
          <a:p>
            <a:pPr lvl="1"/>
            <a:endParaRPr lang="fr-FR" dirty="0">
              <a:latin typeface="Marianne" panose="02000000000000000000" pitchFamily="2" charset="0"/>
            </a:endParaRPr>
          </a:p>
          <a:p>
            <a:pPr lvl="1" algn="ctr"/>
            <a:r>
              <a:rPr lang="fr-FR" dirty="0">
                <a:latin typeface="Marianne" panose="02000000000000000000" pitchFamily="2" charset="0"/>
              </a:rPr>
              <a:t>SUJETS 0</a:t>
            </a:r>
          </a:p>
        </p:txBody>
      </p:sp>
      <p:sp>
        <p:nvSpPr>
          <p:cNvPr id="7" name="Espace réservé de la date 6"/>
          <p:cNvSpPr>
            <a:spLocks noGrp="1"/>
          </p:cNvSpPr>
          <p:nvPr>
            <p:ph type="dt" sz="half" idx="10"/>
          </p:nvPr>
        </p:nvSpPr>
        <p:spPr/>
        <p:txBody>
          <a:bodyPr/>
          <a:lstStyle/>
          <a:p>
            <a:pPr algn="r"/>
            <a:fld id="{DAA73EBF-1D15-4090-9481-0B825A25CDA9}" type="datetime1">
              <a:rPr lang="fr-FR" cap="all" smtClean="0"/>
              <a:t>21/05/2025</a:t>
            </a:fld>
            <a:endParaRPr lang="fr-FR" cap="all" dirty="0"/>
          </a:p>
        </p:txBody>
      </p:sp>
      <p:sp>
        <p:nvSpPr>
          <p:cNvPr id="8" name="Espace réservé du pied de page 7"/>
          <p:cNvSpPr>
            <a:spLocks noGrp="1"/>
          </p:cNvSpPr>
          <p:nvPr>
            <p:ph type="ftr" sz="quarter" idx="11"/>
          </p:nvPr>
        </p:nvSpPr>
        <p:spPr/>
        <p:txBody>
          <a:bodyPr/>
          <a:lstStyle/>
          <a:p>
            <a:r>
              <a:rPr lang="fr-FR" dirty="0"/>
              <a:t>Inspection générale de l’éducation, du sport et de la recherche</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4181515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78B5E7D-33F7-6E46-69DB-8C02C4E119FF}"/>
              </a:ext>
            </a:extLst>
          </p:cNvPr>
          <p:cNvSpPr>
            <a:spLocks noGrp="1"/>
          </p:cNvSpPr>
          <p:nvPr>
            <p:ph type="title"/>
          </p:nvPr>
        </p:nvSpPr>
        <p:spPr/>
        <p:txBody>
          <a:bodyPr/>
          <a:lstStyle/>
          <a:p>
            <a:r>
              <a:rPr lang="fr-FR" dirty="0"/>
              <a:t>Contexte</a:t>
            </a:r>
          </a:p>
        </p:txBody>
      </p:sp>
      <p:sp>
        <p:nvSpPr>
          <p:cNvPr id="4" name="Espace réservé de la date 3">
            <a:extLst>
              <a:ext uri="{FF2B5EF4-FFF2-40B4-BE49-F238E27FC236}">
                <a16:creationId xmlns:a16="http://schemas.microsoft.com/office/drawing/2014/main" id="{F3D8392C-8650-CD52-A875-191453C318AE}"/>
              </a:ext>
            </a:extLst>
          </p:cNvPr>
          <p:cNvSpPr>
            <a:spLocks noGrp="1"/>
          </p:cNvSpPr>
          <p:nvPr>
            <p:ph type="dt" sz="half" idx="10"/>
          </p:nvPr>
        </p:nvSpPr>
        <p:spPr/>
        <p:txBody>
          <a:bodyPr/>
          <a:lstStyle/>
          <a:p>
            <a:pPr algn="r"/>
            <a:fld id="{C1D6A617-9275-D242-93B0-3DBA5D76317F}" type="datetime1">
              <a:rPr lang="fr-FR" cap="all" smtClean="0"/>
              <a:t>21/05/2025</a:t>
            </a:fld>
            <a:endParaRPr lang="fr-FR" cap="all" dirty="0"/>
          </a:p>
        </p:txBody>
      </p:sp>
      <p:sp>
        <p:nvSpPr>
          <p:cNvPr id="5" name="Espace réservé du pied de page 4">
            <a:extLst>
              <a:ext uri="{FF2B5EF4-FFF2-40B4-BE49-F238E27FC236}">
                <a16:creationId xmlns:a16="http://schemas.microsoft.com/office/drawing/2014/main" id="{058F4CB0-2D3A-CDC9-5B12-520C76F15CC5}"/>
              </a:ext>
            </a:extLst>
          </p:cNvPr>
          <p:cNvSpPr>
            <a:spLocks noGrp="1"/>
          </p:cNvSpPr>
          <p:nvPr>
            <p:ph type="ftr" sz="quarter" idx="11"/>
          </p:nvPr>
        </p:nvSpPr>
        <p:spPr/>
        <p:txBody>
          <a:bodyPr/>
          <a:lstStyle/>
          <a:p>
            <a:r>
              <a:rPr lang="fr-FR" dirty="0"/>
              <a:t>Inspection pédagogique régionale</a:t>
            </a:r>
          </a:p>
        </p:txBody>
      </p:sp>
      <p:sp>
        <p:nvSpPr>
          <p:cNvPr id="6" name="Espace réservé du numéro de diapositive 5">
            <a:extLst>
              <a:ext uri="{FF2B5EF4-FFF2-40B4-BE49-F238E27FC236}">
                <a16:creationId xmlns:a16="http://schemas.microsoft.com/office/drawing/2014/main" id="{F95E22FD-A89A-D0AC-70E1-3E734447EE91}"/>
              </a:ext>
            </a:extLst>
          </p:cNvPr>
          <p:cNvSpPr>
            <a:spLocks noGrp="1"/>
          </p:cNvSpPr>
          <p:nvPr>
            <p:ph type="sldNum" sz="quarter" idx="12"/>
          </p:nvPr>
        </p:nvSpPr>
        <p:spPr/>
        <p:txBody>
          <a:bodyPr/>
          <a:lstStyle/>
          <a:p>
            <a:fld id="{733122C9-A0B9-462F-8757-0847AD287B63}" type="slidenum">
              <a:rPr lang="fr-FR" smtClean="0"/>
              <a:pPr/>
              <a:t>20</a:t>
            </a:fld>
            <a:endParaRPr lang="fr-FR" dirty="0"/>
          </a:p>
        </p:txBody>
      </p:sp>
      <p:grpSp>
        <p:nvGrpSpPr>
          <p:cNvPr id="12" name="Groupe 11">
            <a:extLst>
              <a:ext uri="{FF2B5EF4-FFF2-40B4-BE49-F238E27FC236}">
                <a16:creationId xmlns:a16="http://schemas.microsoft.com/office/drawing/2014/main" id="{6D047CB4-A460-9DBF-808A-B2BB6F2E291D}"/>
              </a:ext>
            </a:extLst>
          </p:cNvPr>
          <p:cNvGrpSpPr/>
          <p:nvPr/>
        </p:nvGrpSpPr>
        <p:grpSpPr>
          <a:xfrm>
            <a:off x="2277659" y="45833"/>
            <a:ext cx="6831806" cy="3530901"/>
            <a:chOff x="1412602" y="987574"/>
            <a:chExt cx="6831806" cy="3530901"/>
          </a:xfrm>
        </p:grpSpPr>
        <p:pic>
          <p:nvPicPr>
            <p:cNvPr id="10" name="Image 9">
              <a:extLst>
                <a:ext uri="{FF2B5EF4-FFF2-40B4-BE49-F238E27FC236}">
                  <a16:creationId xmlns:a16="http://schemas.microsoft.com/office/drawing/2014/main" id="{3BB5C7C8-86A3-E036-13F5-0AB6B55C9D16}"/>
                </a:ext>
              </a:extLst>
            </p:cNvPr>
            <p:cNvPicPr>
              <a:picLocks noChangeAspect="1"/>
            </p:cNvPicPr>
            <p:nvPr/>
          </p:nvPicPr>
          <p:blipFill>
            <a:blip r:embed="rId2"/>
            <a:stretch>
              <a:fillRect/>
            </a:stretch>
          </p:blipFill>
          <p:spPr>
            <a:xfrm>
              <a:off x="1412602" y="1279512"/>
              <a:ext cx="6786398" cy="3238963"/>
            </a:xfrm>
            <a:prstGeom prst="rect">
              <a:avLst/>
            </a:prstGeom>
          </p:spPr>
        </p:pic>
        <p:sp>
          <p:nvSpPr>
            <p:cNvPr id="11" name="Rectangle 10">
              <a:extLst>
                <a:ext uri="{FF2B5EF4-FFF2-40B4-BE49-F238E27FC236}">
                  <a16:creationId xmlns:a16="http://schemas.microsoft.com/office/drawing/2014/main" id="{B9C9A14E-512B-5341-9616-0AA8522389B0}"/>
                </a:ext>
              </a:extLst>
            </p:cNvPr>
            <p:cNvSpPr/>
            <p:nvPr/>
          </p:nvSpPr>
          <p:spPr>
            <a:xfrm>
              <a:off x="6732240" y="987574"/>
              <a:ext cx="1512168" cy="5374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6" name="Image 15">
            <a:extLst>
              <a:ext uri="{FF2B5EF4-FFF2-40B4-BE49-F238E27FC236}">
                <a16:creationId xmlns:a16="http://schemas.microsoft.com/office/drawing/2014/main" id="{A3CD8D28-1FDD-A409-E0F9-106FC6932F58}"/>
              </a:ext>
            </a:extLst>
          </p:cNvPr>
          <p:cNvPicPr>
            <a:picLocks noChangeAspect="1"/>
          </p:cNvPicPr>
          <p:nvPr/>
        </p:nvPicPr>
        <p:blipFill>
          <a:blip r:embed="rId3"/>
          <a:stretch>
            <a:fillRect/>
          </a:stretch>
        </p:blipFill>
        <p:spPr>
          <a:xfrm>
            <a:off x="251520" y="3602635"/>
            <a:ext cx="2771839" cy="1154320"/>
          </a:xfrm>
          <a:prstGeom prst="rect">
            <a:avLst/>
          </a:prstGeom>
        </p:spPr>
      </p:pic>
    </p:spTree>
    <p:extLst>
      <p:ext uri="{BB962C8B-B14F-4D97-AF65-F5344CB8AC3E}">
        <p14:creationId xmlns:p14="http://schemas.microsoft.com/office/powerpoint/2010/main" val="649895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38C99-15CE-94CA-C72A-CB46A83CF122}"/>
              </a:ext>
            </a:extLst>
          </p:cNvPr>
          <p:cNvSpPr>
            <a:spLocks noGrp="1"/>
          </p:cNvSpPr>
          <p:nvPr>
            <p:ph type="title"/>
          </p:nvPr>
        </p:nvSpPr>
        <p:spPr/>
        <p:txBody>
          <a:bodyPr/>
          <a:lstStyle/>
          <a:p>
            <a:r>
              <a:rPr lang="fr-FR" dirty="0"/>
              <a:t>Objectif : reconception pour évolution de produit</a:t>
            </a:r>
          </a:p>
        </p:txBody>
      </p:sp>
      <p:sp>
        <p:nvSpPr>
          <p:cNvPr id="3" name="Espace réservé de la date 2">
            <a:extLst>
              <a:ext uri="{FF2B5EF4-FFF2-40B4-BE49-F238E27FC236}">
                <a16:creationId xmlns:a16="http://schemas.microsoft.com/office/drawing/2014/main" id="{47BF484F-5255-202A-EE99-F344DABC9494}"/>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28F0C06B-1F4A-F8E9-DADF-D57B68143190}"/>
              </a:ext>
            </a:extLst>
          </p:cNvPr>
          <p:cNvSpPr>
            <a:spLocks noGrp="1"/>
          </p:cNvSpPr>
          <p:nvPr>
            <p:ph type="ftr" sz="quarter" idx="11"/>
          </p:nvPr>
        </p:nvSpPr>
        <p:spPr/>
        <p:txBody>
          <a:bodyPr/>
          <a:lstStyle/>
          <a:p>
            <a:r>
              <a:rPr lang="fr-FR"/>
              <a:t>Inspection pédagogique régionale</a:t>
            </a:r>
            <a:endParaRPr lang="fr-FR" dirty="0"/>
          </a:p>
        </p:txBody>
      </p:sp>
      <p:sp>
        <p:nvSpPr>
          <p:cNvPr id="5" name="Espace réservé du numéro de diapositive 4">
            <a:extLst>
              <a:ext uri="{FF2B5EF4-FFF2-40B4-BE49-F238E27FC236}">
                <a16:creationId xmlns:a16="http://schemas.microsoft.com/office/drawing/2014/main" id="{244F6FE5-9924-AD62-4D34-AB52A4487C1A}"/>
              </a:ext>
            </a:extLst>
          </p:cNvPr>
          <p:cNvSpPr>
            <a:spLocks noGrp="1"/>
          </p:cNvSpPr>
          <p:nvPr>
            <p:ph type="sldNum" sz="quarter" idx="12"/>
          </p:nvPr>
        </p:nvSpPr>
        <p:spPr/>
        <p:txBody>
          <a:bodyPr/>
          <a:lstStyle/>
          <a:p>
            <a:fld id="{733122C9-A0B9-462F-8757-0847AD287B63}" type="slidenum">
              <a:rPr lang="fr-FR" smtClean="0"/>
              <a:pPr/>
              <a:t>21</a:t>
            </a:fld>
            <a:endParaRPr lang="fr-FR" dirty="0"/>
          </a:p>
        </p:txBody>
      </p:sp>
      <p:pic>
        <p:nvPicPr>
          <p:cNvPr id="7" name="Image 6" descr="ballon d'entrainement Taille 5">
            <a:extLst>
              <a:ext uri="{FF2B5EF4-FFF2-40B4-BE49-F238E27FC236}">
                <a16:creationId xmlns:a16="http://schemas.microsoft.com/office/drawing/2014/main" id="{65E5A95F-496E-60B0-0020-9ADA9212CF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74995" y="3435846"/>
            <a:ext cx="981075" cy="1228725"/>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C1621D3E-3F7C-E2CA-8BA3-48ABBD7F3E9F}"/>
                  </a:ext>
                </a:extLst>
              </p:cNvPr>
              <p:cNvSpPr txBox="1"/>
              <p:nvPr/>
            </p:nvSpPr>
            <p:spPr>
              <a:xfrm>
                <a:off x="1156069" y="1367180"/>
                <a:ext cx="4260543" cy="2862322"/>
              </a:xfrm>
              <a:prstGeom prst="rect">
                <a:avLst/>
              </a:prstGeom>
              <a:noFill/>
            </p:spPr>
            <p:txBody>
              <a:bodyPr wrap="square">
                <a:spAutoFit/>
              </a:bodyPr>
              <a:lstStyle/>
              <a:p>
                <a:r>
                  <a:rPr lang="fr-FR" sz="1800" b="1" kern="0" dirty="0">
                    <a:effectLst/>
                    <a:latin typeface="Arial" panose="020B0604020202020204" pitchFamily="34" charset="0"/>
                    <a:ea typeface="Calibri" panose="020F0502020204030204" pitchFamily="34" charset="0"/>
                  </a:rPr>
                  <a:t>Problématique technique : </a:t>
                </a:r>
                <a:r>
                  <a:rPr lang="fr-FR" sz="1800" kern="0" dirty="0">
                    <a:effectLst/>
                    <a:latin typeface="Arial" panose="020B0604020202020204" pitchFamily="34" charset="0"/>
                    <a:ea typeface="Calibri" panose="020F0502020204030204" pitchFamily="34" charset="0"/>
                  </a:rPr>
                  <a:t>les kinésithérapeutes des équipes de rugby professionnelles ont exprimé le besoin d’un pistolet de massage plus efficace pour traiter les muscles profondément sollicités de leurs joueurs. En effet, les modèles actuels, avec une amplitude de </a:t>
                </a:r>
                <a14:m>
                  <m:oMath xmlns:m="http://schemas.openxmlformats.org/officeDocument/2006/math">
                    <m:r>
                      <m:rPr>
                        <m:nor/>
                      </m:rPr>
                      <a:rPr lang="fr-FR" sz="1800" kern="0">
                        <a:effectLst/>
                        <a:latin typeface="Cambria Math" panose="02040503050406030204" pitchFamily="18" charset="0"/>
                        <a:ea typeface="Calibri" panose="020F0502020204030204" pitchFamily="34" charset="0"/>
                        <a:cs typeface="Arial" panose="020B0604020202020204" pitchFamily="34" charset="0"/>
                      </a:rPr>
                      <m:t>7 </m:t>
                    </m:r>
                    <m:r>
                      <m:rPr>
                        <m:nor/>
                      </m:rPr>
                      <a:rPr lang="fr-FR" sz="1800" kern="0">
                        <a:effectLst/>
                        <a:latin typeface="Cambria Math" panose="02040503050406030204" pitchFamily="18" charset="0"/>
                        <a:ea typeface="Calibri" panose="020F0502020204030204" pitchFamily="34" charset="0"/>
                        <a:cs typeface="Arial" panose="020B0604020202020204" pitchFamily="34" charset="0"/>
                      </a:rPr>
                      <m:t>mm</m:t>
                    </m:r>
                  </m:oMath>
                </a14:m>
                <a:r>
                  <a:rPr lang="fr-FR" sz="1800" kern="0" dirty="0">
                    <a:effectLst/>
                    <a:latin typeface="Arial" panose="020B0604020202020204" pitchFamily="34" charset="0"/>
                    <a:ea typeface="Calibri" panose="020F0502020204030204" pitchFamily="34" charset="0"/>
                  </a:rPr>
                  <a:t>, ne permettent pas toujours d’atteindre les tissus musculaires les plus profonds</a:t>
                </a:r>
                <a:r>
                  <a:rPr lang="fr-FR" kern="0" dirty="0">
                    <a:latin typeface="Arial" panose="020B0604020202020204" pitchFamily="34" charset="0"/>
                    <a:ea typeface="Calibri" panose="020F0502020204030204" pitchFamily="34" charset="0"/>
                  </a:rPr>
                  <a:t> […]</a:t>
                </a:r>
                <a:endParaRPr lang="fr-FR" dirty="0"/>
              </a:p>
            </p:txBody>
          </p:sp>
        </mc:Choice>
        <mc:Fallback xmlns="">
          <p:sp>
            <p:nvSpPr>
              <p:cNvPr id="14" name="ZoneTexte 13">
                <a:extLst>
                  <a:ext uri="{FF2B5EF4-FFF2-40B4-BE49-F238E27FC236}">
                    <a16:creationId xmlns:a16="http://schemas.microsoft.com/office/drawing/2014/main" id="{C1621D3E-3F7C-E2CA-8BA3-48ABBD7F3E9F}"/>
                  </a:ext>
                </a:extLst>
              </p:cNvPr>
              <p:cNvSpPr txBox="1">
                <a:spLocks noRot="1" noChangeAspect="1" noMove="1" noResize="1" noEditPoints="1" noAdjustHandles="1" noChangeArrowheads="1" noChangeShapeType="1" noTextEdit="1"/>
              </p:cNvSpPr>
              <p:nvPr/>
            </p:nvSpPr>
            <p:spPr>
              <a:xfrm>
                <a:off x="1156069" y="1367180"/>
                <a:ext cx="4260543" cy="2862322"/>
              </a:xfrm>
              <a:prstGeom prst="rect">
                <a:avLst/>
              </a:prstGeom>
              <a:blipFill>
                <a:blip r:embed="rId4"/>
                <a:stretch>
                  <a:fillRect l="-1288" t="-1064" r="-2575" b="-2340"/>
                </a:stretch>
              </a:blipFill>
            </p:spPr>
            <p:txBody>
              <a:bodyPr/>
              <a:lstStyle/>
              <a:p>
                <a:r>
                  <a:rPr lang="fr-FR">
                    <a:noFill/>
                  </a:rPr>
                  <a:t> </a:t>
                </a:r>
              </a:p>
            </p:txBody>
          </p:sp>
        </mc:Fallback>
      </mc:AlternateContent>
      <p:pic>
        <p:nvPicPr>
          <p:cNvPr id="15" name="Image 14">
            <a:extLst>
              <a:ext uri="{FF2B5EF4-FFF2-40B4-BE49-F238E27FC236}">
                <a16:creationId xmlns:a16="http://schemas.microsoft.com/office/drawing/2014/main" id="{469116F8-4196-F9CA-CF4F-ACF04B10C7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16613" y="1486441"/>
            <a:ext cx="3354375" cy="2170618"/>
          </a:xfrm>
          <a:prstGeom prst="rect">
            <a:avLst/>
          </a:prstGeom>
        </p:spPr>
      </p:pic>
      <p:sp>
        <p:nvSpPr>
          <p:cNvPr id="16" name="ZoneTexte 15">
            <a:extLst>
              <a:ext uri="{FF2B5EF4-FFF2-40B4-BE49-F238E27FC236}">
                <a16:creationId xmlns:a16="http://schemas.microsoft.com/office/drawing/2014/main" id="{CBBAB6C4-AC4E-85D6-8B32-C21E30071625}"/>
              </a:ext>
            </a:extLst>
          </p:cNvPr>
          <p:cNvSpPr txBox="1"/>
          <p:nvPr/>
        </p:nvSpPr>
        <p:spPr>
          <a:xfrm>
            <a:off x="5724128" y="3939902"/>
            <a:ext cx="2880320" cy="646331"/>
          </a:xfrm>
          <a:prstGeom prst="rect">
            <a:avLst/>
          </a:prstGeom>
          <a:noFill/>
        </p:spPr>
        <p:txBody>
          <a:bodyPr wrap="square" rtlCol="0">
            <a:spAutoFit/>
          </a:bodyPr>
          <a:lstStyle/>
          <a:p>
            <a:r>
              <a:rPr lang="fr-FR" dirty="0">
                <a:solidFill>
                  <a:schemeClr val="tx2">
                    <a:lumMod val="60000"/>
                    <a:lumOff val="40000"/>
                  </a:schemeClr>
                </a:solidFill>
              </a:rPr>
              <a:t>Augmenter l’amplitude du mouvement</a:t>
            </a:r>
          </a:p>
        </p:txBody>
      </p:sp>
    </p:spTree>
    <p:extLst>
      <p:ext uri="{BB962C8B-B14F-4D97-AF65-F5344CB8AC3E}">
        <p14:creationId xmlns:p14="http://schemas.microsoft.com/office/powerpoint/2010/main" val="3865817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46C6B-A429-D06D-7BD1-13BD6AE60017}"/>
              </a:ext>
            </a:extLst>
          </p:cNvPr>
          <p:cNvSpPr>
            <a:spLocks noGrp="1"/>
          </p:cNvSpPr>
          <p:nvPr>
            <p:ph type="title"/>
          </p:nvPr>
        </p:nvSpPr>
        <p:spPr/>
        <p:txBody>
          <a:bodyPr/>
          <a:lstStyle/>
          <a:p>
            <a:r>
              <a:rPr lang="fr-FR" dirty="0"/>
              <a:t>Démarche</a:t>
            </a:r>
          </a:p>
        </p:txBody>
      </p:sp>
      <p:sp>
        <p:nvSpPr>
          <p:cNvPr id="3" name="Espace réservé de la date 2">
            <a:extLst>
              <a:ext uri="{FF2B5EF4-FFF2-40B4-BE49-F238E27FC236}">
                <a16:creationId xmlns:a16="http://schemas.microsoft.com/office/drawing/2014/main" id="{D446E2C1-8926-1B0F-71F0-C8E5FFBAC8D4}"/>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3E72FB4A-67D4-D27D-527F-3816A23E05C0}"/>
              </a:ext>
            </a:extLst>
          </p:cNvPr>
          <p:cNvSpPr>
            <a:spLocks noGrp="1"/>
          </p:cNvSpPr>
          <p:nvPr>
            <p:ph type="ftr" sz="quarter" idx="11"/>
          </p:nvPr>
        </p:nvSpPr>
        <p:spPr/>
        <p:txBody>
          <a:bodyPr/>
          <a:lstStyle/>
          <a:p>
            <a:r>
              <a:rPr lang="fr-FR"/>
              <a:t>Inspection pédagogique régionale</a:t>
            </a:r>
            <a:endParaRPr lang="fr-FR" dirty="0"/>
          </a:p>
        </p:txBody>
      </p:sp>
      <p:sp>
        <p:nvSpPr>
          <p:cNvPr id="5" name="Espace réservé du numéro de diapositive 4">
            <a:extLst>
              <a:ext uri="{FF2B5EF4-FFF2-40B4-BE49-F238E27FC236}">
                <a16:creationId xmlns:a16="http://schemas.microsoft.com/office/drawing/2014/main" id="{DC1A978B-7389-07E5-47F9-432559944C3A}"/>
              </a:ext>
            </a:extLst>
          </p:cNvPr>
          <p:cNvSpPr>
            <a:spLocks noGrp="1"/>
          </p:cNvSpPr>
          <p:nvPr>
            <p:ph type="sldNum" sz="quarter" idx="12"/>
          </p:nvPr>
        </p:nvSpPr>
        <p:spPr/>
        <p:txBody>
          <a:bodyPr/>
          <a:lstStyle/>
          <a:p>
            <a:fld id="{733122C9-A0B9-462F-8757-0847AD287B63}" type="slidenum">
              <a:rPr lang="fr-FR" smtClean="0"/>
              <a:pPr/>
              <a:t>22</a:t>
            </a:fld>
            <a:endParaRPr lang="fr-FR" dirty="0"/>
          </a:p>
        </p:txBody>
      </p:sp>
      <p:sp>
        <p:nvSpPr>
          <p:cNvPr id="6" name="Espace réservé du texte 5">
            <a:extLst>
              <a:ext uri="{FF2B5EF4-FFF2-40B4-BE49-F238E27FC236}">
                <a16:creationId xmlns:a16="http://schemas.microsoft.com/office/drawing/2014/main" id="{5F165193-6738-9B54-DF1F-1E1333FD7761}"/>
              </a:ext>
            </a:extLst>
          </p:cNvPr>
          <p:cNvSpPr>
            <a:spLocks noGrp="1"/>
          </p:cNvSpPr>
          <p:nvPr>
            <p:ph type="body" sz="quarter" idx="13"/>
          </p:nvPr>
        </p:nvSpPr>
        <p:spPr>
          <a:xfrm>
            <a:off x="359998" y="2283718"/>
            <a:ext cx="8424000" cy="2304256"/>
          </a:xfrm>
        </p:spPr>
        <p:txBody>
          <a:bodyPr/>
          <a:lstStyle/>
          <a:p>
            <a:r>
              <a:rPr lang="fr-FR" dirty="0"/>
              <a:t>Découverte </a:t>
            </a:r>
            <a:r>
              <a:rPr lang="fr-FR" b="0" dirty="0"/>
              <a:t>du produit et de la problématique</a:t>
            </a:r>
          </a:p>
          <a:p>
            <a:r>
              <a:rPr lang="fr-FR" dirty="0"/>
              <a:t>Expérimentation : </a:t>
            </a:r>
            <a:r>
              <a:rPr lang="fr-FR" b="0" dirty="0"/>
              <a:t>mesurer l’amplitude de massage du produit d’origine</a:t>
            </a:r>
          </a:p>
          <a:p>
            <a:r>
              <a:rPr lang="fr-FR" dirty="0"/>
              <a:t>Conception</a:t>
            </a:r>
            <a:r>
              <a:rPr lang="fr-FR" b="0" dirty="0"/>
              <a:t> : modifier une pièce pour obtenir la performance voulue</a:t>
            </a:r>
          </a:p>
          <a:p>
            <a:r>
              <a:rPr lang="fr-FR" dirty="0"/>
              <a:t>Simulation : </a:t>
            </a:r>
            <a:r>
              <a:rPr lang="fr-FR" b="0" dirty="0"/>
              <a:t>vérifier par simulation cinématique que la modification est correcte</a:t>
            </a:r>
            <a:endParaRPr lang="fr-FR" dirty="0"/>
          </a:p>
          <a:p>
            <a:endParaRPr lang="fr-FR" b="0" dirty="0"/>
          </a:p>
        </p:txBody>
      </p:sp>
    </p:spTree>
    <p:extLst>
      <p:ext uri="{BB962C8B-B14F-4D97-AF65-F5344CB8AC3E}">
        <p14:creationId xmlns:p14="http://schemas.microsoft.com/office/powerpoint/2010/main" val="1414772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FEA91F-E743-2665-BEBC-8B9F1312C31E}"/>
              </a:ext>
            </a:extLst>
          </p:cNvPr>
          <p:cNvSpPr>
            <a:spLocks noGrp="1"/>
          </p:cNvSpPr>
          <p:nvPr>
            <p:ph type="title"/>
          </p:nvPr>
        </p:nvSpPr>
        <p:spPr/>
        <p:txBody>
          <a:bodyPr/>
          <a:lstStyle/>
          <a:p>
            <a:r>
              <a:rPr lang="fr-FR" sz="2400" dirty="0"/>
              <a:t>Découverte du produit et de la problématique technique</a:t>
            </a:r>
          </a:p>
        </p:txBody>
      </p:sp>
      <p:sp>
        <p:nvSpPr>
          <p:cNvPr id="3" name="Espace réservé de la date 2">
            <a:extLst>
              <a:ext uri="{FF2B5EF4-FFF2-40B4-BE49-F238E27FC236}">
                <a16:creationId xmlns:a16="http://schemas.microsoft.com/office/drawing/2014/main" id="{2BF2CB1E-C750-5742-A104-ABB3F50A9AD2}"/>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D5CBA488-2B43-93C6-0E82-13D446A23C53}"/>
              </a:ext>
            </a:extLst>
          </p:cNvPr>
          <p:cNvSpPr>
            <a:spLocks noGrp="1"/>
          </p:cNvSpPr>
          <p:nvPr>
            <p:ph type="ftr" sz="quarter" idx="11"/>
          </p:nvPr>
        </p:nvSpPr>
        <p:spPr/>
        <p:txBody>
          <a:bodyPr/>
          <a:lstStyle/>
          <a:p>
            <a:r>
              <a:rPr lang="fr-FR"/>
              <a:t>Inspection pédagogique régionale</a:t>
            </a:r>
            <a:endParaRPr lang="fr-FR" dirty="0"/>
          </a:p>
        </p:txBody>
      </p:sp>
      <p:sp>
        <p:nvSpPr>
          <p:cNvPr id="5" name="Espace réservé du numéro de diapositive 4">
            <a:extLst>
              <a:ext uri="{FF2B5EF4-FFF2-40B4-BE49-F238E27FC236}">
                <a16:creationId xmlns:a16="http://schemas.microsoft.com/office/drawing/2014/main" id="{60CD6139-107C-961D-8484-DDBB30B8D740}"/>
              </a:ext>
            </a:extLst>
          </p:cNvPr>
          <p:cNvSpPr>
            <a:spLocks noGrp="1"/>
          </p:cNvSpPr>
          <p:nvPr>
            <p:ph type="sldNum" sz="quarter" idx="12"/>
          </p:nvPr>
        </p:nvSpPr>
        <p:spPr/>
        <p:txBody>
          <a:bodyPr/>
          <a:lstStyle/>
          <a:p>
            <a:fld id="{733122C9-A0B9-462F-8757-0847AD287B63}" type="slidenum">
              <a:rPr lang="fr-FR" smtClean="0"/>
              <a:pPr/>
              <a:t>23</a:t>
            </a:fld>
            <a:endParaRPr lang="fr-FR" dirty="0"/>
          </a:p>
        </p:txBody>
      </p:sp>
      <p:pic>
        <p:nvPicPr>
          <p:cNvPr id="8" name="Image 7">
            <a:extLst>
              <a:ext uri="{FF2B5EF4-FFF2-40B4-BE49-F238E27FC236}">
                <a16:creationId xmlns:a16="http://schemas.microsoft.com/office/drawing/2014/main" id="{8F86CA19-C8B9-2778-3F17-FD12AD78BB3A}"/>
              </a:ext>
            </a:extLst>
          </p:cNvPr>
          <p:cNvPicPr>
            <a:picLocks noChangeAspect="1"/>
          </p:cNvPicPr>
          <p:nvPr/>
        </p:nvPicPr>
        <p:blipFill>
          <a:blip r:embed="rId3"/>
          <a:stretch>
            <a:fillRect/>
          </a:stretch>
        </p:blipFill>
        <p:spPr>
          <a:xfrm>
            <a:off x="1564124" y="1198484"/>
            <a:ext cx="5284876" cy="3585016"/>
          </a:xfrm>
          <a:prstGeom prst="rect">
            <a:avLst/>
          </a:prstGeom>
        </p:spPr>
      </p:pic>
      <p:sp>
        <p:nvSpPr>
          <p:cNvPr id="9" name="ZoneTexte 8">
            <a:extLst>
              <a:ext uri="{FF2B5EF4-FFF2-40B4-BE49-F238E27FC236}">
                <a16:creationId xmlns:a16="http://schemas.microsoft.com/office/drawing/2014/main" id="{FCC79833-0226-04D8-3E8E-58E6F846213E}"/>
              </a:ext>
            </a:extLst>
          </p:cNvPr>
          <p:cNvSpPr txBox="1"/>
          <p:nvPr/>
        </p:nvSpPr>
        <p:spPr>
          <a:xfrm>
            <a:off x="7081017" y="2752175"/>
            <a:ext cx="1944214" cy="2031325"/>
          </a:xfrm>
          <a:prstGeom prst="rect">
            <a:avLst/>
          </a:prstGeom>
          <a:noFill/>
        </p:spPr>
        <p:txBody>
          <a:bodyPr wrap="square" rtlCol="0">
            <a:spAutoFit/>
          </a:bodyPr>
          <a:lstStyle/>
          <a:p>
            <a:r>
              <a:rPr lang="fr-FR" dirty="0">
                <a:solidFill>
                  <a:schemeClr val="tx2">
                    <a:lumMod val="60000"/>
                    <a:lumOff val="40000"/>
                  </a:schemeClr>
                </a:solidFill>
              </a:rPr>
              <a:t>Les informations demandées conduisent le candidat à lire la </a:t>
            </a:r>
            <a:r>
              <a:rPr lang="fr-FR" dirty="0">
                <a:solidFill>
                  <a:schemeClr val="tx2">
                    <a:lumMod val="60000"/>
                    <a:lumOff val="40000"/>
                  </a:schemeClr>
                </a:solidFill>
                <a:hlinkClick r:id="rId4" action="ppaction://hlinksldjump">
                  <a:extLst>
                    <a:ext uri="{A12FA001-AC4F-418D-AE19-62706E023703}">
                      <ahyp:hlinkClr xmlns:ahyp="http://schemas.microsoft.com/office/drawing/2018/hyperlinkcolor" xmlns="" val="tx"/>
                    </a:ext>
                  </a:extLst>
                </a:hlinkClick>
              </a:rPr>
              <a:t>présentation</a:t>
            </a:r>
            <a:r>
              <a:rPr lang="fr-FR" dirty="0">
                <a:solidFill>
                  <a:schemeClr val="tx2">
                    <a:lumMod val="60000"/>
                    <a:lumOff val="40000"/>
                  </a:schemeClr>
                </a:solidFill>
              </a:rPr>
              <a:t> en se focalisant sur l’objectif suivi.</a:t>
            </a:r>
          </a:p>
        </p:txBody>
      </p:sp>
    </p:spTree>
    <p:extLst>
      <p:ext uri="{BB962C8B-B14F-4D97-AF65-F5344CB8AC3E}">
        <p14:creationId xmlns:p14="http://schemas.microsoft.com/office/powerpoint/2010/main" val="2755690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FA9A45F8-6FFC-33F6-BE51-332D64F36934}"/>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6594412C-CE2B-1D57-4AC8-53E8546AC0DA}"/>
              </a:ext>
            </a:extLst>
          </p:cNvPr>
          <p:cNvSpPr>
            <a:spLocks noGrp="1"/>
          </p:cNvSpPr>
          <p:nvPr>
            <p:ph type="ftr" sz="quarter" idx="11"/>
          </p:nvPr>
        </p:nvSpPr>
        <p:spPr/>
        <p:txBody>
          <a:bodyPr/>
          <a:lstStyle/>
          <a:p>
            <a:r>
              <a:rPr lang="fr-FR"/>
              <a:t>Inspection pédagogique régionale</a:t>
            </a:r>
            <a:endParaRPr lang="fr-FR" dirty="0"/>
          </a:p>
        </p:txBody>
      </p:sp>
      <p:sp>
        <p:nvSpPr>
          <p:cNvPr id="5" name="Espace réservé du numéro de diapositive 4">
            <a:extLst>
              <a:ext uri="{FF2B5EF4-FFF2-40B4-BE49-F238E27FC236}">
                <a16:creationId xmlns:a16="http://schemas.microsoft.com/office/drawing/2014/main" id="{667596BE-73F8-9595-2C35-5BF001BED615}"/>
              </a:ext>
            </a:extLst>
          </p:cNvPr>
          <p:cNvSpPr>
            <a:spLocks noGrp="1"/>
          </p:cNvSpPr>
          <p:nvPr>
            <p:ph type="sldNum" sz="quarter" idx="12"/>
          </p:nvPr>
        </p:nvSpPr>
        <p:spPr/>
        <p:txBody>
          <a:bodyPr/>
          <a:lstStyle/>
          <a:p>
            <a:fld id="{733122C9-A0B9-462F-8757-0847AD287B63}" type="slidenum">
              <a:rPr lang="fr-FR" smtClean="0"/>
              <a:pPr/>
              <a:t>24</a:t>
            </a:fld>
            <a:endParaRPr lang="fr-FR" dirty="0"/>
          </a:p>
        </p:txBody>
      </p:sp>
      <p:pic>
        <p:nvPicPr>
          <p:cNvPr id="10" name="Image 9">
            <a:extLst>
              <a:ext uri="{FF2B5EF4-FFF2-40B4-BE49-F238E27FC236}">
                <a16:creationId xmlns:a16="http://schemas.microsoft.com/office/drawing/2014/main" id="{4AD85D6A-8612-2683-571D-F61A9D187541}"/>
              </a:ext>
            </a:extLst>
          </p:cNvPr>
          <p:cNvPicPr>
            <a:picLocks noChangeAspect="1"/>
          </p:cNvPicPr>
          <p:nvPr/>
        </p:nvPicPr>
        <p:blipFill>
          <a:blip r:embed="rId2"/>
          <a:stretch>
            <a:fillRect/>
          </a:stretch>
        </p:blipFill>
        <p:spPr>
          <a:xfrm>
            <a:off x="3973540" y="617128"/>
            <a:ext cx="5130883" cy="4166372"/>
          </a:xfrm>
          <a:prstGeom prst="rect">
            <a:avLst/>
          </a:prstGeom>
        </p:spPr>
      </p:pic>
      <p:pic>
        <p:nvPicPr>
          <p:cNvPr id="12" name="Image 11">
            <a:extLst>
              <a:ext uri="{FF2B5EF4-FFF2-40B4-BE49-F238E27FC236}">
                <a16:creationId xmlns:a16="http://schemas.microsoft.com/office/drawing/2014/main" id="{E3C41749-D0F9-DE71-E6E8-4217194BFA28}"/>
              </a:ext>
            </a:extLst>
          </p:cNvPr>
          <p:cNvPicPr>
            <a:picLocks noChangeAspect="1"/>
          </p:cNvPicPr>
          <p:nvPr/>
        </p:nvPicPr>
        <p:blipFill>
          <a:blip r:embed="rId3"/>
          <a:stretch>
            <a:fillRect/>
          </a:stretch>
        </p:blipFill>
        <p:spPr>
          <a:xfrm>
            <a:off x="277324" y="843558"/>
            <a:ext cx="3696216" cy="2267266"/>
          </a:xfrm>
          <a:prstGeom prst="rect">
            <a:avLst/>
          </a:prstGeom>
        </p:spPr>
      </p:pic>
      <p:sp>
        <p:nvSpPr>
          <p:cNvPr id="14" name="ZoneTexte 13">
            <a:extLst>
              <a:ext uri="{FF2B5EF4-FFF2-40B4-BE49-F238E27FC236}">
                <a16:creationId xmlns:a16="http://schemas.microsoft.com/office/drawing/2014/main" id="{7241C2C5-C85C-A953-BAA8-44790D82980F}"/>
              </a:ext>
            </a:extLst>
          </p:cNvPr>
          <p:cNvSpPr txBox="1"/>
          <p:nvPr/>
        </p:nvSpPr>
        <p:spPr>
          <a:xfrm>
            <a:off x="360000" y="3651870"/>
            <a:ext cx="3255690" cy="467757"/>
          </a:xfrm>
          <a:prstGeom prst="rect">
            <a:avLst/>
          </a:prstGeom>
          <a:noFill/>
        </p:spPr>
        <p:txBody>
          <a:bodyPr wrap="square">
            <a:spAutoFit/>
          </a:bodyPr>
          <a:lstStyle/>
          <a:p>
            <a:pPr>
              <a:lnSpc>
                <a:spcPct val="115000"/>
              </a:lnSpc>
              <a:spcAft>
                <a:spcPts val="100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Une vidéo de présentation du produit est disponible dans le dossier Ressources.</a:t>
            </a:r>
            <a:endParaRPr lang="fr-FR" sz="11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378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E143F8-2F2B-E76F-D364-B49657F4E96F}"/>
              </a:ext>
            </a:extLst>
          </p:cNvPr>
          <p:cNvSpPr>
            <a:spLocks noGrp="1"/>
          </p:cNvSpPr>
          <p:nvPr>
            <p:ph type="title"/>
          </p:nvPr>
        </p:nvSpPr>
        <p:spPr/>
        <p:txBody>
          <a:bodyPr/>
          <a:lstStyle/>
          <a:p>
            <a:r>
              <a:rPr lang="fr-FR" dirty="0"/>
              <a:t>Expérimentation</a:t>
            </a:r>
          </a:p>
        </p:txBody>
      </p:sp>
      <p:sp>
        <p:nvSpPr>
          <p:cNvPr id="3" name="Espace réservé de la date 2">
            <a:extLst>
              <a:ext uri="{FF2B5EF4-FFF2-40B4-BE49-F238E27FC236}">
                <a16:creationId xmlns:a16="http://schemas.microsoft.com/office/drawing/2014/main" id="{C3AFB32E-8EE7-A41F-25D7-249988985C1F}"/>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4B10F3EB-5ECC-52C1-EEC5-9E6900FFA3D4}"/>
              </a:ext>
            </a:extLst>
          </p:cNvPr>
          <p:cNvSpPr>
            <a:spLocks noGrp="1"/>
          </p:cNvSpPr>
          <p:nvPr>
            <p:ph type="ftr" sz="quarter" idx="11"/>
          </p:nvPr>
        </p:nvSpPr>
        <p:spPr/>
        <p:txBody>
          <a:bodyPr/>
          <a:lstStyle/>
          <a:p>
            <a:r>
              <a:rPr lang="fr-FR" dirty="0"/>
              <a:t>Inspection pédagogique régionale</a:t>
            </a:r>
          </a:p>
        </p:txBody>
      </p:sp>
      <p:sp>
        <p:nvSpPr>
          <p:cNvPr id="5" name="Espace réservé du numéro de diapositive 4">
            <a:extLst>
              <a:ext uri="{FF2B5EF4-FFF2-40B4-BE49-F238E27FC236}">
                <a16:creationId xmlns:a16="http://schemas.microsoft.com/office/drawing/2014/main" id="{EE948D96-3F59-6A59-003A-6FDA93889C46}"/>
              </a:ext>
            </a:extLst>
          </p:cNvPr>
          <p:cNvSpPr>
            <a:spLocks noGrp="1"/>
          </p:cNvSpPr>
          <p:nvPr>
            <p:ph type="sldNum" sz="quarter" idx="12"/>
          </p:nvPr>
        </p:nvSpPr>
        <p:spPr/>
        <p:txBody>
          <a:bodyPr/>
          <a:lstStyle/>
          <a:p>
            <a:fld id="{733122C9-A0B9-462F-8757-0847AD287B63}" type="slidenum">
              <a:rPr lang="fr-FR" smtClean="0"/>
              <a:pPr/>
              <a:t>25</a:t>
            </a:fld>
            <a:endParaRPr lang="fr-FR" dirty="0"/>
          </a:p>
        </p:txBody>
      </p:sp>
      <p:pic>
        <p:nvPicPr>
          <p:cNvPr id="8" name="Image 7">
            <a:extLst>
              <a:ext uri="{FF2B5EF4-FFF2-40B4-BE49-F238E27FC236}">
                <a16:creationId xmlns:a16="http://schemas.microsoft.com/office/drawing/2014/main" id="{B5C54B3C-6270-8C76-CE19-1769DFF9DF7F}"/>
              </a:ext>
            </a:extLst>
          </p:cNvPr>
          <p:cNvPicPr>
            <a:picLocks noChangeAspect="1"/>
          </p:cNvPicPr>
          <p:nvPr/>
        </p:nvPicPr>
        <p:blipFill>
          <a:blip r:embed="rId2"/>
          <a:stretch>
            <a:fillRect/>
          </a:stretch>
        </p:blipFill>
        <p:spPr>
          <a:xfrm>
            <a:off x="107504" y="1260000"/>
            <a:ext cx="6016098" cy="3183958"/>
          </a:xfrm>
          <a:prstGeom prst="rect">
            <a:avLst/>
          </a:prstGeom>
        </p:spPr>
      </p:pic>
      <p:sp>
        <p:nvSpPr>
          <p:cNvPr id="9" name="ZoneTexte 8">
            <a:extLst>
              <a:ext uri="{FF2B5EF4-FFF2-40B4-BE49-F238E27FC236}">
                <a16:creationId xmlns:a16="http://schemas.microsoft.com/office/drawing/2014/main" id="{7F138007-8EC1-87AD-C896-3985908356D6}"/>
              </a:ext>
            </a:extLst>
          </p:cNvPr>
          <p:cNvSpPr txBox="1"/>
          <p:nvPr/>
        </p:nvSpPr>
        <p:spPr>
          <a:xfrm>
            <a:off x="6516214" y="1140589"/>
            <a:ext cx="2520280" cy="2862322"/>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chemeClr val="tx2">
                    <a:lumMod val="60000"/>
                    <a:lumOff val="40000"/>
                  </a:schemeClr>
                </a:solidFill>
              </a:rPr>
              <a:t>On vérifie une performance du système</a:t>
            </a:r>
          </a:p>
          <a:p>
            <a:pPr marL="285750" indent="-285750">
              <a:buFont typeface="Arial" panose="020B0604020202020204" pitchFamily="34" charset="0"/>
              <a:buChar char="•"/>
            </a:pPr>
            <a:r>
              <a:rPr lang="fr-FR" dirty="0">
                <a:solidFill>
                  <a:schemeClr val="tx2">
                    <a:lumMod val="60000"/>
                    <a:lumOff val="40000"/>
                  </a:schemeClr>
                </a:solidFill>
              </a:rPr>
              <a:t>On permet au candidat d’appréhender la solution technique avant de reconcevoir une partie</a:t>
            </a:r>
          </a:p>
        </p:txBody>
      </p:sp>
      <p:sp>
        <p:nvSpPr>
          <p:cNvPr id="10" name="ZoneTexte 9">
            <a:extLst>
              <a:ext uri="{FF2B5EF4-FFF2-40B4-BE49-F238E27FC236}">
                <a16:creationId xmlns:a16="http://schemas.microsoft.com/office/drawing/2014/main" id="{4EA5882B-C407-D6FD-DD19-30FA6ECA15B4}"/>
              </a:ext>
            </a:extLst>
          </p:cNvPr>
          <p:cNvSpPr txBox="1"/>
          <p:nvPr/>
        </p:nvSpPr>
        <p:spPr>
          <a:xfrm>
            <a:off x="6660232" y="4155926"/>
            <a:ext cx="2016224" cy="369332"/>
          </a:xfrm>
          <a:prstGeom prst="rect">
            <a:avLst/>
          </a:prstGeom>
          <a:noFill/>
        </p:spPr>
        <p:txBody>
          <a:bodyPr wrap="square" rtlCol="0">
            <a:spAutoFit/>
          </a:bodyPr>
          <a:lstStyle/>
          <a:p>
            <a:r>
              <a:rPr lang="fr-FR" dirty="0">
                <a:hlinkClick r:id="rId3" action="ppaction://hlinksldjump"/>
              </a:rPr>
              <a:t>Ressource</a:t>
            </a:r>
            <a:endParaRPr lang="fr-FR" dirty="0"/>
          </a:p>
        </p:txBody>
      </p:sp>
    </p:spTree>
    <p:extLst>
      <p:ext uri="{BB962C8B-B14F-4D97-AF65-F5344CB8AC3E}">
        <p14:creationId xmlns:p14="http://schemas.microsoft.com/office/powerpoint/2010/main" val="922690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12990050-22FB-6814-04FC-596142F9CB7C}"/>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A83C9FA4-4909-17EA-D312-6378EF927A1E}"/>
              </a:ext>
            </a:extLst>
          </p:cNvPr>
          <p:cNvSpPr>
            <a:spLocks noGrp="1"/>
          </p:cNvSpPr>
          <p:nvPr>
            <p:ph type="ftr" sz="quarter" idx="11"/>
          </p:nvPr>
        </p:nvSpPr>
        <p:spPr/>
        <p:txBody>
          <a:bodyPr/>
          <a:lstStyle/>
          <a:p>
            <a:r>
              <a:rPr lang="fr-FR"/>
              <a:t>Inspection pédagogique régionale</a:t>
            </a:r>
            <a:endParaRPr lang="fr-FR" dirty="0"/>
          </a:p>
        </p:txBody>
      </p:sp>
      <p:sp>
        <p:nvSpPr>
          <p:cNvPr id="5" name="Espace réservé du numéro de diapositive 4">
            <a:extLst>
              <a:ext uri="{FF2B5EF4-FFF2-40B4-BE49-F238E27FC236}">
                <a16:creationId xmlns:a16="http://schemas.microsoft.com/office/drawing/2014/main" id="{D608C376-F77D-6919-16DE-B66B1298B127}"/>
              </a:ext>
            </a:extLst>
          </p:cNvPr>
          <p:cNvSpPr>
            <a:spLocks noGrp="1"/>
          </p:cNvSpPr>
          <p:nvPr>
            <p:ph type="sldNum" sz="quarter" idx="12"/>
          </p:nvPr>
        </p:nvSpPr>
        <p:spPr/>
        <p:txBody>
          <a:bodyPr/>
          <a:lstStyle/>
          <a:p>
            <a:fld id="{733122C9-A0B9-462F-8757-0847AD287B63}" type="slidenum">
              <a:rPr lang="fr-FR" smtClean="0"/>
              <a:pPr/>
              <a:t>26</a:t>
            </a:fld>
            <a:endParaRPr lang="fr-FR" dirty="0"/>
          </a:p>
        </p:txBody>
      </p:sp>
      <p:pic>
        <p:nvPicPr>
          <p:cNvPr id="8" name="Image 7">
            <a:extLst>
              <a:ext uri="{FF2B5EF4-FFF2-40B4-BE49-F238E27FC236}">
                <a16:creationId xmlns:a16="http://schemas.microsoft.com/office/drawing/2014/main" id="{57DCE218-3A38-7053-173C-0D6054F20E73}"/>
              </a:ext>
            </a:extLst>
          </p:cNvPr>
          <p:cNvPicPr>
            <a:picLocks noChangeAspect="1"/>
          </p:cNvPicPr>
          <p:nvPr/>
        </p:nvPicPr>
        <p:blipFill>
          <a:blip r:embed="rId2"/>
          <a:stretch>
            <a:fillRect/>
          </a:stretch>
        </p:blipFill>
        <p:spPr>
          <a:xfrm>
            <a:off x="1907704" y="383221"/>
            <a:ext cx="5118831" cy="4204754"/>
          </a:xfrm>
          <a:prstGeom prst="rect">
            <a:avLst/>
          </a:prstGeom>
        </p:spPr>
      </p:pic>
    </p:spTree>
    <p:extLst>
      <p:ext uri="{BB962C8B-B14F-4D97-AF65-F5344CB8AC3E}">
        <p14:creationId xmlns:p14="http://schemas.microsoft.com/office/powerpoint/2010/main" val="1004655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D1513-1045-DED4-CD77-1DB271940C1D}"/>
              </a:ext>
            </a:extLst>
          </p:cNvPr>
          <p:cNvSpPr>
            <a:spLocks noGrp="1"/>
          </p:cNvSpPr>
          <p:nvPr>
            <p:ph type="title"/>
          </p:nvPr>
        </p:nvSpPr>
        <p:spPr/>
        <p:txBody>
          <a:bodyPr/>
          <a:lstStyle/>
          <a:p>
            <a:r>
              <a:rPr lang="fr-FR" dirty="0"/>
              <a:t>Conception</a:t>
            </a:r>
          </a:p>
        </p:txBody>
      </p:sp>
      <p:sp>
        <p:nvSpPr>
          <p:cNvPr id="3" name="Espace réservé de la date 2">
            <a:extLst>
              <a:ext uri="{FF2B5EF4-FFF2-40B4-BE49-F238E27FC236}">
                <a16:creationId xmlns:a16="http://schemas.microsoft.com/office/drawing/2014/main" id="{742EB9EF-E7AF-D716-DD9D-12AEDC3962AE}"/>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91FA6388-DC08-F83A-EB11-3CAF066A11C8}"/>
              </a:ext>
            </a:extLst>
          </p:cNvPr>
          <p:cNvSpPr>
            <a:spLocks noGrp="1"/>
          </p:cNvSpPr>
          <p:nvPr>
            <p:ph type="ftr" sz="quarter" idx="11"/>
          </p:nvPr>
        </p:nvSpPr>
        <p:spPr/>
        <p:txBody>
          <a:bodyPr/>
          <a:lstStyle/>
          <a:p>
            <a:r>
              <a:rPr lang="fr-FR"/>
              <a:t>Inspection pédagogique régionale</a:t>
            </a:r>
            <a:endParaRPr lang="fr-FR" dirty="0"/>
          </a:p>
        </p:txBody>
      </p:sp>
      <p:sp>
        <p:nvSpPr>
          <p:cNvPr id="5" name="Espace réservé du numéro de diapositive 4">
            <a:extLst>
              <a:ext uri="{FF2B5EF4-FFF2-40B4-BE49-F238E27FC236}">
                <a16:creationId xmlns:a16="http://schemas.microsoft.com/office/drawing/2014/main" id="{3AF22D77-EF36-700E-001F-7E3B50472FB0}"/>
              </a:ext>
            </a:extLst>
          </p:cNvPr>
          <p:cNvSpPr>
            <a:spLocks noGrp="1"/>
          </p:cNvSpPr>
          <p:nvPr>
            <p:ph type="sldNum" sz="quarter" idx="12"/>
          </p:nvPr>
        </p:nvSpPr>
        <p:spPr/>
        <p:txBody>
          <a:bodyPr/>
          <a:lstStyle/>
          <a:p>
            <a:fld id="{733122C9-A0B9-462F-8757-0847AD287B63}" type="slidenum">
              <a:rPr lang="fr-FR" smtClean="0"/>
              <a:pPr/>
              <a:t>27</a:t>
            </a:fld>
            <a:endParaRPr lang="fr-FR" dirty="0"/>
          </a:p>
        </p:txBody>
      </p:sp>
      <p:pic>
        <p:nvPicPr>
          <p:cNvPr id="8" name="Image 7">
            <a:extLst>
              <a:ext uri="{FF2B5EF4-FFF2-40B4-BE49-F238E27FC236}">
                <a16:creationId xmlns:a16="http://schemas.microsoft.com/office/drawing/2014/main" id="{A6230898-A425-3CE0-3E79-F9BE3538FCA2}"/>
              </a:ext>
            </a:extLst>
          </p:cNvPr>
          <p:cNvPicPr>
            <a:picLocks noChangeAspect="1"/>
          </p:cNvPicPr>
          <p:nvPr/>
        </p:nvPicPr>
        <p:blipFill>
          <a:blip r:embed="rId2"/>
          <a:stretch>
            <a:fillRect/>
          </a:stretch>
        </p:blipFill>
        <p:spPr>
          <a:xfrm>
            <a:off x="149258" y="1244558"/>
            <a:ext cx="6325483" cy="3200847"/>
          </a:xfrm>
          <a:prstGeom prst="rect">
            <a:avLst/>
          </a:prstGeom>
        </p:spPr>
      </p:pic>
      <p:sp>
        <p:nvSpPr>
          <p:cNvPr id="11" name="ZoneTexte 10">
            <a:extLst>
              <a:ext uri="{FF2B5EF4-FFF2-40B4-BE49-F238E27FC236}">
                <a16:creationId xmlns:a16="http://schemas.microsoft.com/office/drawing/2014/main" id="{961A532A-C382-4473-CDCA-38C7A2D480CF}"/>
              </a:ext>
            </a:extLst>
          </p:cNvPr>
          <p:cNvSpPr txBox="1"/>
          <p:nvPr/>
        </p:nvSpPr>
        <p:spPr>
          <a:xfrm>
            <a:off x="6516214" y="1140589"/>
            <a:ext cx="2520280" cy="2308324"/>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chemeClr val="tx2">
                    <a:lumMod val="60000"/>
                    <a:lumOff val="40000"/>
                  </a:schemeClr>
                </a:solidFill>
              </a:rPr>
              <a:t>Identification de la pièce à modifier</a:t>
            </a:r>
          </a:p>
          <a:p>
            <a:pPr marL="285750" indent="-285750">
              <a:buFont typeface="Arial" panose="020B0604020202020204" pitchFamily="34" charset="0"/>
              <a:buChar char="•"/>
            </a:pPr>
            <a:r>
              <a:rPr lang="fr-FR" dirty="0">
                <a:solidFill>
                  <a:schemeClr val="tx2">
                    <a:lumMod val="60000"/>
                    <a:lumOff val="40000"/>
                  </a:schemeClr>
                </a:solidFill>
              </a:rPr>
              <a:t>Identification de la caractéristique à modifier</a:t>
            </a:r>
          </a:p>
          <a:p>
            <a:pPr marL="285750" indent="-285750">
              <a:buFont typeface="Arial" panose="020B0604020202020204" pitchFamily="34" charset="0"/>
              <a:buChar char="•"/>
            </a:pPr>
            <a:r>
              <a:rPr lang="fr-FR" dirty="0">
                <a:solidFill>
                  <a:schemeClr val="tx2">
                    <a:lumMod val="60000"/>
                    <a:lumOff val="40000"/>
                  </a:schemeClr>
                </a:solidFill>
              </a:rPr>
              <a:t>Modification sous </a:t>
            </a:r>
            <a:r>
              <a:rPr lang="fr-FR" dirty="0" err="1">
                <a:solidFill>
                  <a:schemeClr val="tx2">
                    <a:lumMod val="60000"/>
                    <a:lumOff val="40000"/>
                  </a:schemeClr>
                </a:solidFill>
              </a:rPr>
              <a:t>solidworks</a:t>
            </a:r>
            <a:endParaRPr lang="fr-FR" dirty="0">
              <a:solidFill>
                <a:schemeClr val="tx2">
                  <a:lumMod val="60000"/>
                  <a:lumOff val="40000"/>
                </a:schemeClr>
              </a:solidFill>
            </a:endParaRPr>
          </a:p>
          <a:p>
            <a:pPr marL="285750" indent="-285750">
              <a:buFont typeface="Arial" panose="020B0604020202020204" pitchFamily="34" charset="0"/>
              <a:buChar char="•"/>
            </a:pPr>
            <a:r>
              <a:rPr lang="fr-FR" dirty="0">
                <a:solidFill>
                  <a:schemeClr val="tx2">
                    <a:lumMod val="60000"/>
                    <a:lumOff val="40000"/>
                  </a:schemeClr>
                </a:solidFill>
              </a:rPr>
              <a:t>Vérification modèle</a:t>
            </a:r>
          </a:p>
        </p:txBody>
      </p:sp>
      <p:sp>
        <p:nvSpPr>
          <p:cNvPr id="12" name="ZoneTexte 11">
            <a:extLst>
              <a:ext uri="{FF2B5EF4-FFF2-40B4-BE49-F238E27FC236}">
                <a16:creationId xmlns:a16="http://schemas.microsoft.com/office/drawing/2014/main" id="{E8822B8B-322A-A4BE-F69D-1E6A6CF8E904}"/>
              </a:ext>
            </a:extLst>
          </p:cNvPr>
          <p:cNvSpPr txBox="1"/>
          <p:nvPr/>
        </p:nvSpPr>
        <p:spPr>
          <a:xfrm>
            <a:off x="6660232" y="4155926"/>
            <a:ext cx="2016224" cy="369332"/>
          </a:xfrm>
          <a:prstGeom prst="rect">
            <a:avLst/>
          </a:prstGeom>
          <a:noFill/>
        </p:spPr>
        <p:txBody>
          <a:bodyPr wrap="square" rtlCol="0">
            <a:spAutoFit/>
          </a:bodyPr>
          <a:lstStyle/>
          <a:p>
            <a:r>
              <a:rPr lang="fr-FR" dirty="0">
                <a:hlinkClick r:id="rId3" action="ppaction://hlinksldjump"/>
              </a:rPr>
              <a:t>Ressource</a:t>
            </a:r>
            <a:endParaRPr lang="fr-FR" dirty="0"/>
          </a:p>
        </p:txBody>
      </p:sp>
    </p:spTree>
    <p:extLst>
      <p:ext uri="{BB962C8B-B14F-4D97-AF65-F5344CB8AC3E}">
        <p14:creationId xmlns:p14="http://schemas.microsoft.com/office/powerpoint/2010/main" val="2701330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3BFED02-A596-9C99-85AD-4C85967DFB47}"/>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5C8E348A-73CA-616A-94CB-98C3F576D64E}"/>
              </a:ext>
            </a:extLst>
          </p:cNvPr>
          <p:cNvSpPr>
            <a:spLocks noGrp="1"/>
          </p:cNvSpPr>
          <p:nvPr>
            <p:ph type="ftr" sz="quarter" idx="11"/>
          </p:nvPr>
        </p:nvSpPr>
        <p:spPr/>
        <p:txBody>
          <a:bodyPr/>
          <a:lstStyle/>
          <a:p>
            <a:r>
              <a:rPr lang="fr-FR"/>
              <a:t>Inspection pédagogique régionale</a:t>
            </a:r>
            <a:endParaRPr lang="fr-FR" dirty="0"/>
          </a:p>
        </p:txBody>
      </p:sp>
      <p:sp>
        <p:nvSpPr>
          <p:cNvPr id="5" name="Espace réservé du numéro de diapositive 4">
            <a:extLst>
              <a:ext uri="{FF2B5EF4-FFF2-40B4-BE49-F238E27FC236}">
                <a16:creationId xmlns:a16="http://schemas.microsoft.com/office/drawing/2014/main" id="{F9841378-6C9A-D936-607B-D7982BCC0DE7}"/>
              </a:ext>
            </a:extLst>
          </p:cNvPr>
          <p:cNvSpPr>
            <a:spLocks noGrp="1"/>
          </p:cNvSpPr>
          <p:nvPr>
            <p:ph type="sldNum" sz="quarter" idx="12"/>
          </p:nvPr>
        </p:nvSpPr>
        <p:spPr/>
        <p:txBody>
          <a:bodyPr/>
          <a:lstStyle/>
          <a:p>
            <a:fld id="{733122C9-A0B9-462F-8757-0847AD287B63}" type="slidenum">
              <a:rPr lang="fr-FR" smtClean="0"/>
              <a:pPr/>
              <a:t>28</a:t>
            </a:fld>
            <a:endParaRPr lang="fr-FR" dirty="0"/>
          </a:p>
        </p:txBody>
      </p:sp>
      <p:pic>
        <p:nvPicPr>
          <p:cNvPr id="7" name="Image 6" descr="Instalación Licencia Solid Works (perpetua y reacondicionada) + soporte x 3  meses - ITGlobalChile">
            <a:extLst>
              <a:ext uri="{FF2B5EF4-FFF2-40B4-BE49-F238E27FC236}">
                <a16:creationId xmlns:a16="http://schemas.microsoft.com/office/drawing/2014/main" id="{78CA98F1-8FAE-BA23-974C-500CBAED605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60232" y="2571750"/>
            <a:ext cx="1685290" cy="1424940"/>
          </a:xfrm>
          <a:prstGeom prst="rect">
            <a:avLst/>
          </a:prstGeom>
          <a:noFill/>
          <a:ln>
            <a:noFill/>
          </a:ln>
        </p:spPr>
      </p:pic>
      <p:pic>
        <p:nvPicPr>
          <p:cNvPr id="11" name="Image 10">
            <a:extLst>
              <a:ext uri="{FF2B5EF4-FFF2-40B4-BE49-F238E27FC236}">
                <a16:creationId xmlns:a16="http://schemas.microsoft.com/office/drawing/2014/main" id="{5965C1D9-3AD7-BCD9-3FE4-9F4EB0CF9BFB}"/>
              </a:ext>
            </a:extLst>
          </p:cNvPr>
          <p:cNvPicPr>
            <a:picLocks noChangeAspect="1"/>
          </p:cNvPicPr>
          <p:nvPr/>
        </p:nvPicPr>
        <p:blipFill>
          <a:blip r:embed="rId3"/>
          <a:stretch>
            <a:fillRect/>
          </a:stretch>
        </p:blipFill>
        <p:spPr>
          <a:xfrm>
            <a:off x="2555776" y="61059"/>
            <a:ext cx="5184576" cy="1725467"/>
          </a:xfrm>
          <a:prstGeom prst="rect">
            <a:avLst/>
          </a:prstGeom>
        </p:spPr>
      </p:pic>
      <p:pic>
        <p:nvPicPr>
          <p:cNvPr id="13" name="Image 12">
            <a:extLst>
              <a:ext uri="{FF2B5EF4-FFF2-40B4-BE49-F238E27FC236}">
                <a16:creationId xmlns:a16="http://schemas.microsoft.com/office/drawing/2014/main" id="{B0C0229B-27D6-9A37-AFAC-366A59318491}"/>
              </a:ext>
            </a:extLst>
          </p:cNvPr>
          <p:cNvPicPr>
            <a:picLocks noChangeAspect="1"/>
          </p:cNvPicPr>
          <p:nvPr/>
        </p:nvPicPr>
        <p:blipFill>
          <a:blip r:embed="rId4"/>
          <a:stretch>
            <a:fillRect/>
          </a:stretch>
        </p:blipFill>
        <p:spPr>
          <a:xfrm>
            <a:off x="1862069" y="1986120"/>
            <a:ext cx="2936917" cy="2797380"/>
          </a:xfrm>
          <a:prstGeom prst="rect">
            <a:avLst/>
          </a:prstGeom>
        </p:spPr>
      </p:pic>
    </p:spTree>
    <p:extLst>
      <p:ext uri="{BB962C8B-B14F-4D97-AF65-F5344CB8AC3E}">
        <p14:creationId xmlns:p14="http://schemas.microsoft.com/office/powerpoint/2010/main" val="404133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582155-15B7-EEE1-2880-83CC3835C7E4}"/>
              </a:ext>
            </a:extLst>
          </p:cNvPr>
          <p:cNvSpPr>
            <a:spLocks noGrp="1"/>
          </p:cNvSpPr>
          <p:nvPr>
            <p:ph type="title"/>
          </p:nvPr>
        </p:nvSpPr>
        <p:spPr/>
        <p:txBody>
          <a:bodyPr/>
          <a:lstStyle/>
          <a:p>
            <a:r>
              <a:rPr lang="fr-FR" dirty="0"/>
              <a:t>Simulation</a:t>
            </a:r>
          </a:p>
        </p:txBody>
      </p:sp>
      <p:sp>
        <p:nvSpPr>
          <p:cNvPr id="3" name="Espace réservé de la date 2">
            <a:extLst>
              <a:ext uri="{FF2B5EF4-FFF2-40B4-BE49-F238E27FC236}">
                <a16:creationId xmlns:a16="http://schemas.microsoft.com/office/drawing/2014/main" id="{5B7317C3-AC8A-216F-9B6C-AFDA9669CEBF}"/>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AFD0FF0D-0CDC-FF75-EF58-146459C717FB}"/>
              </a:ext>
            </a:extLst>
          </p:cNvPr>
          <p:cNvSpPr>
            <a:spLocks noGrp="1"/>
          </p:cNvSpPr>
          <p:nvPr>
            <p:ph type="ftr" sz="quarter" idx="11"/>
          </p:nvPr>
        </p:nvSpPr>
        <p:spPr/>
        <p:txBody>
          <a:bodyPr/>
          <a:lstStyle/>
          <a:p>
            <a:r>
              <a:rPr lang="fr-FR"/>
              <a:t>Inspection pédagogique régionale</a:t>
            </a:r>
            <a:endParaRPr lang="fr-FR" dirty="0"/>
          </a:p>
        </p:txBody>
      </p:sp>
      <p:sp>
        <p:nvSpPr>
          <p:cNvPr id="5" name="Espace réservé du numéro de diapositive 4">
            <a:extLst>
              <a:ext uri="{FF2B5EF4-FFF2-40B4-BE49-F238E27FC236}">
                <a16:creationId xmlns:a16="http://schemas.microsoft.com/office/drawing/2014/main" id="{15F6FA7C-90A3-2C55-6AA5-A1BBEF2061DD}"/>
              </a:ext>
            </a:extLst>
          </p:cNvPr>
          <p:cNvSpPr>
            <a:spLocks noGrp="1"/>
          </p:cNvSpPr>
          <p:nvPr>
            <p:ph type="sldNum" sz="quarter" idx="12"/>
          </p:nvPr>
        </p:nvSpPr>
        <p:spPr/>
        <p:txBody>
          <a:bodyPr/>
          <a:lstStyle/>
          <a:p>
            <a:fld id="{733122C9-A0B9-462F-8757-0847AD287B63}" type="slidenum">
              <a:rPr lang="fr-FR" smtClean="0"/>
              <a:pPr/>
              <a:t>29</a:t>
            </a:fld>
            <a:endParaRPr lang="fr-FR" dirty="0"/>
          </a:p>
        </p:txBody>
      </p:sp>
      <p:pic>
        <p:nvPicPr>
          <p:cNvPr id="10" name="Image 9">
            <a:extLst>
              <a:ext uri="{FF2B5EF4-FFF2-40B4-BE49-F238E27FC236}">
                <a16:creationId xmlns:a16="http://schemas.microsoft.com/office/drawing/2014/main" id="{9C5FDDF9-24BC-64A6-D935-ED33A50642F7}"/>
              </a:ext>
            </a:extLst>
          </p:cNvPr>
          <p:cNvPicPr>
            <a:picLocks noChangeAspect="1"/>
          </p:cNvPicPr>
          <p:nvPr/>
        </p:nvPicPr>
        <p:blipFill>
          <a:blip r:embed="rId2"/>
          <a:stretch>
            <a:fillRect/>
          </a:stretch>
        </p:blipFill>
        <p:spPr>
          <a:xfrm>
            <a:off x="251520" y="1261759"/>
            <a:ext cx="6296904" cy="2981741"/>
          </a:xfrm>
          <a:prstGeom prst="rect">
            <a:avLst/>
          </a:prstGeom>
        </p:spPr>
      </p:pic>
      <p:sp>
        <p:nvSpPr>
          <p:cNvPr id="11" name="ZoneTexte 10">
            <a:extLst>
              <a:ext uri="{FF2B5EF4-FFF2-40B4-BE49-F238E27FC236}">
                <a16:creationId xmlns:a16="http://schemas.microsoft.com/office/drawing/2014/main" id="{3E260412-C2DA-2C3B-5A86-816A538C951F}"/>
              </a:ext>
            </a:extLst>
          </p:cNvPr>
          <p:cNvSpPr txBox="1"/>
          <p:nvPr/>
        </p:nvSpPr>
        <p:spPr>
          <a:xfrm>
            <a:off x="6634931" y="1088960"/>
            <a:ext cx="2520280" cy="3416320"/>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chemeClr val="tx2">
                    <a:lumMod val="60000"/>
                    <a:lumOff val="40000"/>
                  </a:schemeClr>
                </a:solidFill>
              </a:rPr>
              <a:t>Identifier les paramètres de simulations </a:t>
            </a:r>
          </a:p>
          <a:p>
            <a:pPr marL="285750" indent="-285750">
              <a:buFont typeface="Arial" panose="020B0604020202020204" pitchFamily="34" charset="0"/>
              <a:buChar char="•"/>
            </a:pPr>
            <a:r>
              <a:rPr lang="fr-FR" dirty="0">
                <a:solidFill>
                  <a:schemeClr val="tx2">
                    <a:lumMod val="60000"/>
                    <a:lumOff val="40000"/>
                  </a:schemeClr>
                </a:solidFill>
              </a:rPr>
              <a:t>Les régler</a:t>
            </a:r>
          </a:p>
          <a:p>
            <a:pPr marL="285750" indent="-285750">
              <a:buFont typeface="Arial" panose="020B0604020202020204" pitchFamily="34" charset="0"/>
              <a:buChar char="•"/>
            </a:pPr>
            <a:r>
              <a:rPr lang="fr-FR" dirty="0">
                <a:solidFill>
                  <a:schemeClr val="tx2">
                    <a:lumMod val="60000"/>
                    <a:lumOff val="40000"/>
                  </a:schemeClr>
                </a:solidFill>
              </a:rPr>
              <a:t>Mettre en œuvre une simulation</a:t>
            </a:r>
          </a:p>
          <a:p>
            <a:pPr marL="285750" indent="-285750">
              <a:buFont typeface="Arial" panose="020B0604020202020204" pitchFamily="34" charset="0"/>
              <a:buChar char="•"/>
            </a:pPr>
            <a:r>
              <a:rPr lang="fr-FR" dirty="0">
                <a:solidFill>
                  <a:schemeClr val="tx2">
                    <a:lumMod val="60000"/>
                    <a:lumOff val="40000"/>
                  </a:schemeClr>
                </a:solidFill>
              </a:rPr>
              <a:t>Visualiser les résultats</a:t>
            </a:r>
          </a:p>
          <a:p>
            <a:pPr marL="285750" indent="-285750">
              <a:buFont typeface="Arial" panose="020B0604020202020204" pitchFamily="34" charset="0"/>
              <a:buChar char="•"/>
            </a:pPr>
            <a:r>
              <a:rPr lang="fr-FR" dirty="0">
                <a:solidFill>
                  <a:schemeClr val="tx2">
                    <a:lumMod val="60000"/>
                    <a:lumOff val="40000"/>
                  </a:schemeClr>
                </a:solidFill>
              </a:rPr>
              <a:t>Interpréter les résultats</a:t>
            </a:r>
          </a:p>
          <a:p>
            <a:pPr marL="285750" indent="-285750">
              <a:buFont typeface="Arial" panose="020B0604020202020204" pitchFamily="34" charset="0"/>
              <a:buChar char="•"/>
            </a:pPr>
            <a:r>
              <a:rPr lang="fr-FR" dirty="0">
                <a:solidFill>
                  <a:schemeClr val="tx2">
                    <a:lumMod val="60000"/>
                    <a:lumOff val="40000"/>
                  </a:schemeClr>
                </a:solidFill>
              </a:rPr>
              <a:t>Conclure sur la modification</a:t>
            </a:r>
          </a:p>
        </p:txBody>
      </p:sp>
      <p:sp>
        <p:nvSpPr>
          <p:cNvPr id="12" name="ZoneTexte 11">
            <a:extLst>
              <a:ext uri="{FF2B5EF4-FFF2-40B4-BE49-F238E27FC236}">
                <a16:creationId xmlns:a16="http://schemas.microsoft.com/office/drawing/2014/main" id="{B2CC3880-6E82-3F2D-66F3-780A42E3F8E8}"/>
              </a:ext>
            </a:extLst>
          </p:cNvPr>
          <p:cNvSpPr txBox="1"/>
          <p:nvPr/>
        </p:nvSpPr>
        <p:spPr>
          <a:xfrm>
            <a:off x="5342395" y="4458850"/>
            <a:ext cx="2016224" cy="369332"/>
          </a:xfrm>
          <a:prstGeom prst="rect">
            <a:avLst/>
          </a:prstGeom>
          <a:noFill/>
        </p:spPr>
        <p:txBody>
          <a:bodyPr wrap="square" rtlCol="0">
            <a:spAutoFit/>
          </a:bodyPr>
          <a:lstStyle/>
          <a:p>
            <a:r>
              <a:rPr lang="fr-FR" dirty="0">
                <a:hlinkClick r:id="rId3" action="ppaction://hlinksldjump"/>
              </a:rPr>
              <a:t>Ressource</a:t>
            </a:r>
            <a:endParaRPr lang="fr-FR" dirty="0"/>
          </a:p>
        </p:txBody>
      </p:sp>
    </p:spTree>
    <p:extLst>
      <p:ext uri="{BB962C8B-B14F-4D97-AF65-F5344CB8AC3E}">
        <p14:creationId xmlns:p14="http://schemas.microsoft.com/office/powerpoint/2010/main" val="1457597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767EF-8A3B-78F7-7D1A-121D258E3050}"/>
            </a:ext>
          </a:extLst>
        </p:cNvPr>
        <p:cNvGrpSpPr/>
        <p:nvPr/>
      </p:nvGrpSpPr>
      <p:grpSpPr>
        <a:xfrm>
          <a:off x="0" y="0"/>
          <a:ext cx="0" cy="0"/>
          <a:chOff x="0" y="0"/>
          <a:chExt cx="0" cy="0"/>
        </a:xfrm>
      </p:grpSpPr>
      <p:sp>
        <p:nvSpPr>
          <p:cNvPr id="10" name="Titre 9">
            <a:extLst>
              <a:ext uri="{FF2B5EF4-FFF2-40B4-BE49-F238E27FC236}">
                <a16:creationId xmlns:a16="http://schemas.microsoft.com/office/drawing/2014/main" id="{8A191726-5095-43BD-1291-FD8A2A7EA809}"/>
              </a:ext>
            </a:extLst>
          </p:cNvPr>
          <p:cNvSpPr>
            <a:spLocks noGrp="1"/>
          </p:cNvSpPr>
          <p:nvPr>
            <p:ph type="title"/>
          </p:nvPr>
        </p:nvSpPr>
        <p:spPr>
          <a:xfrm>
            <a:off x="346774" y="686770"/>
            <a:ext cx="8424000" cy="360000"/>
          </a:xfrm>
        </p:spPr>
        <p:txBody>
          <a:bodyPr/>
          <a:lstStyle/>
          <a:p>
            <a:r>
              <a:rPr lang="fr-FR" sz="2400" dirty="0">
                <a:latin typeface="Marianne" panose="02000000000000000000" pitchFamily="2" charset="0"/>
              </a:rPr>
              <a:t>Le sujet comporte 4 parties :</a:t>
            </a:r>
            <a:br>
              <a:rPr lang="fr-FR" sz="2400" dirty="0">
                <a:latin typeface="Marianne" panose="02000000000000000000" pitchFamily="2" charset="0"/>
              </a:rPr>
            </a:br>
            <a:r>
              <a:rPr lang="fr-FR" sz="2400" dirty="0">
                <a:solidFill>
                  <a:srgbClr val="FF0000"/>
                </a:solidFill>
                <a:latin typeface="Marianne" panose="02000000000000000000" pitchFamily="2" charset="0"/>
              </a:rPr>
              <a:t/>
            </a:r>
            <a:br>
              <a:rPr lang="fr-FR" sz="2400" dirty="0">
                <a:solidFill>
                  <a:srgbClr val="FF0000"/>
                </a:solidFill>
                <a:latin typeface="Marianne" panose="02000000000000000000" pitchFamily="2" charset="0"/>
              </a:rPr>
            </a:br>
            <a:endParaRPr lang="fr-FR" sz="2400" dirty="0">
              <a:latin typeface="Marianne" panose="02000000000000000000" pitchFamily="2" charset="0"/>
            </a:endParaRPr>
          </a:p>
        </p:txBody>
      </p:sp>
      <p:sp>
        <p:nvSpPr>
          <p:cNvPr id="11" name="Espace réservé du texte 10">
            <a:extLst>
              <a:ext uri="{FF2B5EF4-FFF2-40B4-BE49-F238E27FC236}">
                <a16:creationId xmlns:a16="http://schemas.microsoft.com/office/drawing/2014/main" id="{2CD3569F-5230-2329-601D-8AB4A10591C2}"/>
              </a:ext>
            </a:extLst>
          </p:cNvPr>
          <p:cNvSpPr>
            <a:spLocks noGrp="1"/>
          </p:cNvSpPr>
          <p:nvPr>
            <p:ph type="body" sz="quarter" idx="13"/>
          </p:nvPr>
        </p:nvSpPr>
        <p:spPr>
          <a:xfrm>
            <a:off x="2267744" y="180000"/>
            <a:ext cx="5688632" cy="360000"/>
          </a:xfrm>
        </p:spPr>
        <p:txBody>
          <a:bodyPr/>
          <a:lstStyle/>
          <a:p>
            <a:pPr marL="0" indent="0" algn="l">
              <a:buNone/>
            </a:pPr>
            <a:r>
              <a:rPr lang="fr-FR" sz="2000" dirty="0">
                <a:solidFill>
                  <a:srgbClr val="0070C0"/>
                </a:solidFill>
                <a:latin typeface="Marianne" panose="02000000000000000000" pitchFamily="2" charset="0"/>
              </a:rPr>
              <a:t>Enseignement de spécialité 2I2D – BAC STI2D</a:t>
            </a:r>
          </a:p>
        </p:txBody>
      </p:sp>
      <p:sp>
        <p:nvSpPr>
          <p:cNvPr id="2" name="Espace réservé de la date 1">
            <a:extLst>
              <a:ext uri="{FF2B5EF4-FFF2-40B4-BE49-F238E27FC236}">
                <a16:creationId xmlns:a16="http://schemas.microsoft.com/office/drawing/2014/main" id="{6A482E97-809F-7574-95D4-DDF7988BD265}"/>
              </a:ext>
            </a:extLst>
          </p:cNvPr>
          <p:cNvSpPr>
            <a:spLocks noGrp="1"/>
          </p:cNvSpPr>
          <p:nvPr>
            <p:ph type="dt" sz="half" idx="10"/>
          </p:nvPr>
        </p:nvSpPr>
        <p:spPr/>
        <p:txBody>
          <a:bodyPr/>
          <a:lstStyle/>
          <a:p>
            <a:pPr algn="r"/>
            <a:fld id="{EE612037-077B-4C12-BA9C-1F30ABED5F12}" type="datetime1">
              <a:rPr lang="fr-FR" cap="all" smtClean="0">
                <a:latin typeface="Marianne" panose="02000000000000000000" pitchFamily="2" charset="0"/>
              </a:rPr>
              <a:t>21/05/2025</a:t>
            </a:fld>
            <a:endParaRPr lang="fr-FR" cap="all" dirty="0">
              <a:latin typeface="Marianne" panose="02000000000000000000" pitchFamily="2" charset="0"/>
            </a:endParaRPr>
          </a:p>
        </p:txBody>
      </p:sp>
      <p:sp>
        <p:nvSpPr>
          <p:cNvPr id="3" name="Espace réservé du pied de page 2">
            <a:extLst>
              <a:ext uri="{FF2B5EF4-FFF2-40B4-BE49-F238E27FC236}">
                <a16:creationId xmlns:a16="http://schemas.microsoft.com/office/drawing/2014/main" id="{0F3F80A4-525C-AA43-96B4-044D1A6B9106}"/>
              </a:ext>
            </a:extLst>
          </p:cNvPr>
          <p:cNvSpPr>
            <a:spLocks noGrp="1"/>
          </p:cNvSpPr>
          <p:nvPr>
            <p:ph type="ftr" sz="quarter" idx="11"/>
          </p:nvPr>
        </p:nvSpPr>
        <p:spPr/>
        <p:txBody>
          <a:bodyPr/>
          <a:lstStyle/>
          <a:p>
            <a:r>
              <a:rPr lang="fr-FR" dirty="0">
                <a:latin typeface="Marianne" panose="02000000000000000000" pitchFamily="2" charset="0"/>
              </a:rPr>
              <a:t>Inspection générale de l’éducation, du sport et de la recherche</a:t>
            </a:r>
          </a:p>
        </p:txBody>
      </p:sp>
      <p:sp>
        <p:nvSpPr>
          <p:cNvPr id="4" name="Espace réservé du numéro de diapositive 3">
            <a:extLst>
              <a:ext uri="{FF2B5EF4-FFF2-40B4-BE49-F238E27FC236}">
                <a16:creationId xmlns:a16="http://schemas.microsoft.com/office/drawing/2014/main" id="{2CBF7C69-1035-FFAE-EEFF-4E05524997BC}"/>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3</a:t>
            </a:fld>
            <a:endParaRPr lang="fr-FR" dirty="0">
              <a:latin typeface="Marianne" panose="02000000000000000000" pitchFamily="2" charset="0"/>
            </a:endParaRPr>
          </a:p>
        </p:txBody>
      </p:sp>
      <p:sp>
        <p:nvSpPr>
          <p:cNvPr id="5" name="Rectangle : coins arrondis 4">
            <a:extLst>
              <a:ext uri="{FF2B5EF4-FFF2-40B4-BE49-F238E27FC236}">
                <a16:creationId xmlns:a16="http://schemas.microsoft.com/office/drawing/2014/main" id="{E043B8EB-98C6-8FA4-041F-22EA5CDCF9F7}"/>
              </a:ext>
            </a:extLst>
          </p:cNvPr>
          <p:cNvSpPr/>
          <p:nvPr/>
        </p:nvSpPr>
        <p:spPr>
          <a:xfrm>
            <a:off x="485780" y="1193540"/>
            <a:ext cx="8172439" cy="869278"/>
          </a:xfrm>
          <a:prstGeom prst="roundRect">
            <a:avLst/>
          </a:prstGeom>
          <a:solidFill>
            <a:schemeClr val="accent5">
              <a:lumMod val="20000"/>
              <a:lumOff val="80000"/>
              <a:alpha val="25098"/>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fr-FR" sz="1400" b="1" dirty="0">
                <a:solidFill>
                  <a:schemeClr val="tx1"/>
                </a:solidFill>
                <a:latin typeface="Marianne" panose="02000000000000000000" pitchFamily="2" charset="0"/>
              </a:rPr>
              <a:t>1 . Découverte de la problématique technique et du produit support de l’épreuve (un ouvrage, une maquette, un système ou un sous-système)</a:t>
            </a:r>
          </a:p>
        </p:txBody>
      </p:sp>
      <p:sp>
        <p:nvSpPr>
          <p:cNvPr id="9" name="Rectangle : coins arrondis 8">
            <a:extLst>
              <a:ext uri="{FF2B5EF4-FFF2-40B4-BE49-F238E27FC236}">
                <a16:creationId xmlns:a16="http://schemas.microsoft.com/office/drawing/2014/main" id="{1B3764F2-EF03-E708-A79B-A211DED52901}"/>
              </a:ext>
            </a:extLst>
          </p:cNvPr>
          <p:cNvSpPr/>
          <p:nvPr/>
        </p:nvSpPr>
        <p:spPr>
          <a:xfrm>
            <a:off x="485780" y="2134826"/>
            <a:ext cx="3569114" cy="571188"/>
          </a:xfrm>
          <a:prstGeom prst="roundRect">
            <a:avLst/>
          </a:prstGeom>
          <a:solidFill>
            <a:schemeClr val="accent2">
              <a:lumMod val="20000"/>
              <a:lumOff val="80000"/>
              <a:alpha val="25098"/>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tx1"/>
                </a:solidFill>
                <a:latin typeface="Marianne" panose="02000000000000000000" pitchFamily="2" charset="0"/>
              </a:rPr>
              <a:t>2. Conception</a:t>
            </a:r>
          </a:p>
        </p:txBody>
      </p:sp>
      <p:sp>
        <p:nvSpPr>
          <p:cNvPr id="12" name="Rectangle : coins arrondis 11">
            <a:extLst>
              <a:ext uri="{FF2B5EF4-FFF2-40B4-BE49-F238E27FC236}">
                <a16:creationId xmlns:a16="http://schemas.microsoft.com/office/drawing/2014/main" id="{71AFE608-912A-AC30-626C-B43ADC890D5D}"/>
              </a:ext>
            </a:extLst>
          </p:cNvPr>
          <p:cNvSpPr/>
          <p:nvPr/>
        </p:nvSpPr>
        <p:spPr>
          <a:xfrm>
            <a:off x="513276" y="2778022"/>
            <a:ext cx="3541618" cy="571188"/>
          </a:xfrm>
          <a:prstGeom prst="roundRect">
            <a:avLst/>
          </a:prstGeom>
          <a:solidFill>
            <a:schemeClr val="accent1">
              <a:lumMod val="10000"/>
              <a:lumOff val="90000"/>
              <a:alpha val="25098"/>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tx1"/>
                </a:solidFill>
                <a:latin typeface="Marianne" panose="02000000000000000000" pitchFamily="2" charset="0"/>
              </a:rPr>
              <a:t>3. Simulation</a:t>
            </a:r>
          </a:p>
        </p:txBody>
      </p:sp>
      <p:sp>
        <p:nvSpPr>
          <p:cNvPr id="13" name="Rectangle : coins arrondis 12">
            <a:extLst>
              <a:ext uri="{FF2B5EF4-FFF2-40B4-BE49-F238E27FC236}">
                <a16:creationId xmlns:a16="http://schemas.microsoft.com/office/drawing/2014/main" id="{D0877B84-1BA2-6989-DCEF-5B3063620E3A}"/>
              </a:ext>
            </a:extLst>
          </p:cNvPr>
          <p:cNvSpPr/>
          <p:nvPr/>
        </p:nvSpPr>
        <p:spPr>
          <a:xfrm>
            <a:off x="513276" y="3421218"/>
            <a:ext cx="3541618" cy="571188"/>
          </a:xfrm>
          <a:prstGeom prst="roundRect">
            <a:avLst/>
          </a:prstGeom>
          <a:solidFill>
            <a:schemeClr val="accent6">
              <a:lumMod val="20000"/>
              <a:lumOff val="80000"/>
              <a:alpha val="25098"/>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tx1"/>
                </a:solidFill>
                <a:latin typeface="Marianne" panose="02000000000000000000" pitchFamily="2" charset="0"/>
              </a:rPr>
              <a:t>4. Expérimentation</a:t>
            </a:r>
          </a:p>
        </p:txBody>
      </p:sp>
      <p:sp>
        <p:nvSpPr>
          <p:cNvPr id="7" name="Arc 6">
            <a:extLst>
              <a:ext uri="{FF2B5EF4-FFF2-40B4-BE49-F238E27FC236}">
                <a16:creationId xmlns:a16="http://schemas.microsoft.com/office/drawing/2014/main" id="{1A769AB7-FCC7-992D-C78E-095A7D6EA114}"/>
              </a:ext>
            </a:extLst>
          </p:cNvPr>
          <p:cNvSpPr/>
          <p:nvPr/>
        </p:nvSpPr>
        <p:spPr>
          <a:xfrm>
            <a:off x="3656741" y="2383197"/>
            <a:ext cx="792088" cy="571188"/>
          </a:xfrm>
          <a:prstGeom prst="arc">
            <a:avLst>
              <a:gd name="adj1" fmla="val 16200000"/>
              <a:gd name="adj2" fmla="val 4997436"/>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fr-FR">
              <a:latin typeface="Marianne" panose="02000000000000000000" pitchFamily="2" charset="0"/>
            </a:endParaRPr>
          </a:p>
        </p:txBody>
      </p:sp>
      <p:sp>
        <p:nvSpPr>
          <p:cNvPr id="14" name="Arc 13">
            <a:extLst>
              <a:ext uri="{FF2B5EF4-FFF2-40B4-BE49-F238E27FC236}">
                <a16:creationId xmlns:a16="http://schemas.microsoft.com/office/drawing/2014/main" id="{16C6D3A7-6AD7-9C5D-67CC-64282B18E786}"/>
              </a:ext>
            </a:extLst>
          </p:cNvPr>
          <p:cNvSpPr/>
          <p:nvPr/>
        </p:nvSpPr>
        <p:spPr>
          <a:xfrm>
            <a:off x="3694853" y="3172847"/>
            <a:ext cx="792088" cy="571188"/>
          </a:xfrm>
          <a:prstGeom prst="arc">
            <a:avLst>
              <a:gd name="adj1" fmla="val 15943965"/>
              <a:gd name="adj2" fmla="val 4997436"/>
            </a:avLst>
          </a:prstGeom>
          <a:ln w="28575">
            <a:solidFill>
              <a:schemeClr val="tx1"/>
            </a:solidFill>
            <a:headEnd type="arrow"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a:latin typeface="Marianne" panose="02000000000000000000" pitchFamily="2" charset="0"/>
            </a:endParaRPr>
          </a:p>
        </p:txBody>
      </p:sp>
      <p:sp>
        <p:nvSpPr>
          <p:cNvPr id="8" name="ZoneTexte 7">
            <a:extLst>
              <a:ext uri="{FF2B5EF4-FFF2-40B4-BE49-F238E27FC236}">
                <a16:creationId xmlns:a16="http://schemas.microsoft.com/office/drawing/2014/main" id="{6C215A9A-7682-3715-F8EC-43804796E4E7}"/>
              </a:ext>
            </a:extLst>
          </p:cNvPr>
          <p:cNvSpPr txBox="1"/>
          <p:nvPr/>
        </p:nvSpPr>
        <p:spPr>
          <a:xfrm>
            <a:off x="4675058" y="2295853"/>
            <a:ext cx="3613451" cy="1569660"/>
          </a:xfrm>
          <a:prstGeom prst="rect">
            <a:avLst/>
          </a:prstGeom>
          <a:noFill/>
        </p:spPr>
        <p:txBody>
          <a:bodyPr wrap="square" rtlCol="0">
            <a:spAutoFit/>
          </a:bodyPr>
          <a:lstStyle/>
          <a:p>
            <a:r>
              <a:rPr lang="fr-FR" sz="1600" dirty="0">
                <a:latin typeface="Marianne" panose="02000000000000000000" pitchFamily="2" charset="0"/>
              </a:rPr>
              <a:t>Ces 3 parties peuvent apparaitre dans n’importe quel ordre dans le sujet suivant la problématique</a:t>
            </a:r>
          </a:p>
          <a:p>
            <a:endParaRPr lang="fr-FR" sz="1600" dirty="0">
              <a:latin typeface="Marianne" panose="02000000000000000000" pitchFamily="2" charset="0"/>
            </a:endParaRPr>
          </a:p>
          <a:p>
            <a:r>
              <a:rPr lang="fr-FR" sz="1600" dirty="0">
                <a:latin typeface="Marianne" panose="02000000000000000000" pitchFamily="2" charset="0"/>
              </a:rPr>
              <a:t>Elles ne sont pas forcément équilibrées en longueur</a:t>
            </a:r>
          </a:p>
        </p:txBody>
      </p:sp>
    </p:spTree>
    <p:extLst>
      <p:ext uri="{BB962C8B-B14F-4D97-AF65-F5344CB8AC3E}">
        <p14:creationId xmlns:p14="http://schemas.microsoft.com/office/powerpoint/2010/main" val="1883299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227A5632-CEA1-967E-6F55-117A01A6B205}"/>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BB86DD97-D630-8BD1-E0DC-2780CCF97B6F}"/>
              </a:ext>
            </a:extLst>
          </p:cNvPr>
          <p:cNvSpPr>
            <a:spLocks noGrp="1"/>
          </p:cNvSpPr>
          <p:nvPr>
            <p:ph type="ftr" sz="quarter" idx="11"/>
          </p:nvPr>
        </p:nvSpPr>
        <p:spPr/>
        <p:txBody>
          <a:bodyPr/>
          <a:lstStyle/>
          <a:p>
            <a:r>
              <a:rPr lang="fr-FR"/>
              <a:t>Inspection pédagogique régionale</a:t>
            </a:r>
            <a:endParaRPr lang="fr-FR" dirty="0"/>
          </a:p>
        </p:txBody>
      </p:sp>
      <p:sp>
        <p:nvSpPr>
          <p:cNvPr id="5" name="Espace réservé du numéro de diapositive 4">
            <a:extLst>
              <a:ext uri="{FF2B5EF4-FFF2-40B4-BE49-F238E27FC236}">
                <a16:creationId xmlns:a16="http://schemas.microsoft.com/office/drawing/2014/main" id="{44F00A7C-B319-13EE-6C21-08BC8D578D4A}"/>
              </a:ext>
            </a:extLst>
          </p:cNvPr>
          <p:cNvSpPr>
            <a:spLocks noGrp="1"/>
          </p:cNvSpPr>
          <p:nvPr>
            <p:ph type="sldNum" sz="quarter" idx="12"/>
          </p:nvPr>
        </p:nvSpPr>
        <p:spPr/>
        <p:txBody>
          <a:bodyPr/>
          <a:lstStyle/>
          <a:p>
            <a:fld id="{733122C9-A0B9-462F-8757-0847AD287B63}" type="slidenum">
              <a:rPr lang="fr-FR" smtClean="0"/>
              <a:pPr/>
              <a:t>30</a:t>
            </a:fld>
            <a:endParaRPr lang="fr-FR" dirty="0"/>
          </a:p>
        </p:txBody>
      </p:sp>
      <p:pic>
        <p:nvPicPr>
          <p:cNvPr id="8" name="Image 7">
            <a:extLst>
              <a:ext uri="{FF2B5EF4-FFF2-40B4-BE49-F238E27FC236}">
                <a16:creationId xmlns:a16="http://schemas.microsoft.com/office/drawing/2014/main" id="{FD7FB3D4-B172-63E1-9E55-AEAFE9C9F4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1600" y="195486"/>
            <a:ext cx="3502909" cy="4516006"/>
          </a:xfrm>
          <a:prstGeom prst="rect">
            <a:avLst/>
          </a:prstGeom>
        </p:spPr>
      </p:pic>
      <p:pic>
        <p:nvPicPr>
          <p:cNvPr id="10" name="Image 9">
            <a:extLst>
              <a:ext uri="{FF2B5EF4-FFF2-40B4-BE49-F238E27FC236}">
                <a16:creationId xmlns:a16="http://schemas.microsoft.com/office/drawing/2014/main" id="{9A5E0005-9232-07AD-A0AA-8C8AEF14F0B2}"/>
              </a:ext>
            </a:extLst>
          </p:cNvPr>
          <p:cNvPicPr>
            <a:picLocks noChangeAspect="1"/>
          </p:cNvPicPr>
          <p:nvPr/>
        </p:nvPicPr>
        <p:blipFill>
          <a:blip r:embed="rId3"/>
          <a:stretch>
            <a:fillRect/>
          </a:stretch>
        </p:blipFill>
        <p:spPr>
          <a:xfrm>
            <a:off x="4932040" y="326567"/>
            <a:ext cx="3751191" cy="2964651"/>
          </a:xfrm>
          <a:prstGeom prst="rect">
            <a:avLst/>
          </a:prstGeom>
        </p:spPr>
      </p:pic>
    </p:spTree>
    <p:extLst>
      <p:ext uri="{BB962C8B-B14F-4D97-AF65-F5344CB8AC3E}">
        <p14:creationId xmlns:p14="http://schemas.microsoft.com/office/powerpoint/2010/main" val="12956883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pour une image  1">
            <a:extLst>
              <a:ext uri="{FF2B5EF4-FFF2-40B4-BE49-F238E27FC236}">
                <a16:creationId xmlns:a16="http://schemas.microsoft.com/office/drawing/2014/main" id="{E7A2B960-AC6C-2299-A1BC-7F6DBD46C527}"/>
              </a:ext>
            </a:extLst>
          </p:cNvPr>
          <p:cNvPicPr>
            <a:picLocks noGrp="1" noChangeAspect="1"/>
          </p:cNvPicPr>
          <p:nvPr>
            <p:ph type="pic" sz="quarter" idx="13"/>
          </p:nvPr>
        </p:nvPicPr>
        <p:blipFill>
          <a:blip r:embed="rId2" cstate="screen">
            <a:alphaModFix amt="34000"/>
            <a:extLst>
              <a:ext uri="{28A0092B-C50C-407E-A947-70E740481C1C}">
                <a14:useLocalDpi xmlns:a14="http://schemas.microsoft.com/office/drawing/2010/main"/>
              </a:ext>
            </a:extLst>
          </a:blip>
          <a:srcRect/>
          <a:stretch>
            <a:fillRect/>
          </a:stretch>
        </p:blipFill>
        <p:spPr bwMode="auto">
          <a:prstGeom prst="rect">
            <a:avLst/>
          </a:prstGeom>
          <a:noFill/>
          <a:ln w="9525">
            <a:noFill/>
            <a:miter lim="800000"/>
            <a:headEnd/>
            <a:tailEnd/>
          </a:ln>
        </p:spPr>
      </p:pic>
      <p:sp>
        <p:nvSpPr>
          <p:cNvPr id="6" name="Titre 5"/>
          <p:cNvSpPr>
            <a:spLocks noGrp="1"/>
          </p:cNvSpPr>
          <p:nvPr>
            <p:ph type="title"/>
          </p:nvPr>
        </p:nvSpPr>
        <p:spPr/>
        <p:txBody>
          <a:bodyPr bIns="0"/>
          <a:lstStyle/>
          <a:p>
            <a:pPr marL="0" indent="0">
              <a:buNone/>
            </a:pPr>
            <a:r>
              <a:rPr lang="fr-FR" dirty="0">
                <a:solidFill>
                  <a:schemeClr val="tx1"/>
                </a:solidFill>
              </a:rPr>
              <a:t>SIN - Mini serre</a:t>
            </a:r>
          </a:p>
        </p:txBody>
      </p:sp>
      <p:sp>
        <p:nvSpPr>
          <p:cNvPr id="4" name="Espace réservé de la date 3"/>
          <p:cNvSpPr>
            <a:spLocks noGrp="1"/>
          </p:cNvSpPr>
          <p:nvPr>
            <p:ph type="dt" sz="half" idx="10"/>
          </p:nvPr>
        </p:nvSpPr>
        <p:spPr/>
        <p:txBody>
          <a:bodyPr/>
          <a:lstStyle/>
          <a:p>
            <a:pPr algn="r"/>
            <a:fld id="{D71B5C91-DCB0-1142-8F91-C629ED6FEBA7}" type="datetime1">
              <a:rPr lang="fr-FR" cap="all" smtClean="0"/>
              <a:t>21/05/2025</a:t>
            </a:fld>
            <a:endParaRPr lang="fr-FR" cap="all" dirty="0"/>
          </a:p>
        </p:txBody>
      </p:sp>
      <p:sp>
        <p:nvSpPr>
          <p:cNvPr id="5" name="Espace réservé du pied de page 4"/>
          <p:cNvSpPr>
            <a:spLocks noGrp="1"/>
          </p:cNvSpPr>
          <p:nvPr>
            <p:ph type="ftr" sz="quarter" idx="11"/>
          </p:nvPr>
        </p:nvSpPr>
        <p:spPr/>
        <p:txBody>
          <a:bodyPr/>
          <a:lstStyle/>
          <a:p>
            <a:r>
              <a:rPr lang="fr-FR" dirty="0">
                <a:solidFill>
                  <a:schemeClr val="tx1"/>
                </a:solidFill>
              </a:rPr>
              <a:t>Inspection pédagogique régionale</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31</a:t>
            </a:fld>
            <a:endParaRPr lang="fr-FR" dirty="0"/>
          </a:p>
        </p:txBody>
      </p:sp>
    </p:spTree>
    <p:extLst>
      <p:ext uri="{BB962C8B-B14F-4D97-AF65-F5344CB8AC3E}">
        <p14:creationId xmlns:p14="http://schemas.microsoft.com/office/powerpoint/2010/main" val="1384128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E6679CA-0BCD-BD84-0A84-F98A4FCD405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81190" y="61800"/>
            <a:ext cx="1676400" cy="1676400"/>
          </a:xfrm>
          <a:prstGeom prst="rect">
            <a:avLst/>
          </a:prstGeom>
          <a:noFill/>
          <a:ln w="9525">
            <a:noFill/>
            <a:miter lim="800000"/>
            <a:headEnd/>
            <a:tailEnd/>
          </a:ln>
        </p:spPr>
      </p:pic>
      <p:sp>
        <p:nvSpPr>
          <p:cNvPr id="7" name="Titre 6">
            <a:extLst>
              <a:ext uri="{FF2B5EF4-FFF2-40B4-BE49-F238E27FC236}">
                <a16:creationId xmlns:a16="http://schemas.microsoft.com/office/drawing/2014/main" id="{40008ADD-CE93-684E-F414-D38BDC0CAE3E}"/>
              </a:ext>
            </a:extLst>
          </p:cNvPr>
          <p:cNvSpPr>
            <a:spLocks noGrp="1"/>
          </p:cNvSpPr>
          <p:nvPr>
            <p:ph type="title"/>
          </p:nvPr>
        </p:nvSpPr>
        <p:spPr/>
        <p:txBody>
          <a:bodyPr/>
          <a:lstStyle/>
          <a:p>
            <a:r>
              <a:rPr lang="fr-FR" dirty="0"/>
              <a:t>Contexte</a:t>
            </a:r>
          </a:p>
        </p:txBody>
      </p:sp>
      <p:sp>
        <p:nvSpPr>
          <p:cNvPr id="4" name="Espace réservé de la date 3">
            <a:extLst>
              <a:ext uri="{FF2B5EF4-FFF2-40B4-BE49-F238E27FC236}">
                <a16:creationId xmlns:a16="http://schemas.microsoft.com/office/drawing/2014/main" id="{4DC8AF42-AAE6-FA26-DB23-127B48CD1DEC}"/>
              </a:ext>
            </a:extLst>
          </p:cNvPr>
          <p:cNvSpPr>
            <a:spLocks noGrp="1"/>
          </p:cNvSpPr>
          <p:nvPr>
            <p:ph type="dt" sz="half" idx="10"/>
          </p:nvPr>
        </p:nvSpPr>
        <p:spPr/>
        <p:txBody>
          <a:bodyPr/>
          <a:lstStyle/>
          <a:p>
            <a:pPr algn="r"/>
            <a:fld id="{C1D6A617-9275-D242-93B0-3DBA5D76317F}" type="datetime1">
              <a:rPr lang="fr-FR" cap="all" smtClean="0"/>
              <a:t>21/05/2025</a:t>
            </a:fld>
            <a:endParaRPr lang="fr-FR" cap="all" dirty="0"/>
          </a:p>
        </p:txBody>
      </p:sp>
      <p:sp>
        <p:nvSpPr>
          <p:cNvPr id="5" name="Espace réservé du pied de page 4">
            <a:extLst>
              <a:ext uri="{FF2B5EF4-FFF2-40B4-BE49-F238E27FC236}">
                <a16:creationId xmlns:a16="http://schemas.microsoft.com/office/drawing/2014/main" id="{3C586C5E-5355-7C9C-2156-7F8442AA6584}"/>
              </a:ext>
            </a:extLst>
          </p:cNvPr>
          <p:cNvSpPr>
            <a:spLocks noGrp="1"/>
          </p:cNvSpPr>
          <p:nvPr>
            <p:ph type="ftr" sz="quarter" idx="11"/>
          </p:nvPr>
        </p:nvSpPr>
        <p:spPr/>
        <p:txBody>
          <a:bodyPr/>
          <a:lstStyle/>
          <a:p>
            <a:r>
              <a:rPr lang="fr-FR"/>
              <a:t>Inspection pédagogique régionale</a:t>
            </a:r>
            <a:endParaRPr lang="fr-FR" dirty="0"/>
          </a:p>
        </p:txBody>
      </p:sp>
      <p:sp>
        <p:nvSpPr>
          <p:cNvPr id="6" name="Espace réservé du numéro de diapositive 5">
            <a:extLst>
              <a:ext uri="{FF2B5EF4-FFF2-40B4-BE49-F238E27FC236}">
                <a16:creationId xmlns:a16="http://schemas.microsoft.com/office/drawing/2014/main" id="{CB7A2496-07BA-64DE-94E0-BB240EAE700A}"/>
              </a:ext>
            </a:extLst>
          </p:cNvPr>
          <p:cNvSpPr>
            <a:spLocks noGrp="1"/>
          </p:cNvSpPr>
          <p:nvPr>
            <p:ph type="sldNum" sz="quarter" idx="12"/>
          </p:nvPr>
        </p:nvSpPr>
        <p:spPr/>
        <p:txBody>
          <a:bodyPr/>
          <a:lstStyle/>
          <a:p>
            <a:fld id="{733122C9-A0B9-462F-8757-0847AD287B63}" type="slidenum">
              <a:rPr lang="fr-FR" smtClean="0"/>
              <a:pPr/>
              <a:t>32</a:t>
            </a:fld>
            <a:endParaRPr lang="fr-FR" dirty="0"/>
          </a:p>
        </p:txBody>
      </p:sp>
      <p:sp>
        <p:nvSpPr>
          <p:cNvPr id="8" name="Espace réservé du texte 7">
            <a:extLst>
              <a:ext uri="{FF2B5EF4-FFF2-40B4-BE49-F238E27FC236}">
                <a16:creationId xmlns:a16="http://schemas.microsoft.com/office/drawing/2014/main" id="{62D04791-F45E-49F1-D198-4CD5C0B9F354}"/>
              </a:ext>
            </a:extLst>
          </p:cNvPr>
          <p:cNvSpPr>
            <a:spLocks noGrp="1"/>
          </p:cNvSpPr>
          <p:nvPr>
            <p:ph type="body" sz="quarter" idx="13"/>
          </p:nvPr>
        </p:nvSpPr>
        <p:spPr/>
        <p:txBody>
          <a:bodyPr/>
          <a:lstStyle/>
          <a:p>
            <a:r>
              <a:rPr lang="fr-FR" dirty="0"/>
              <a:t> Extrait de la « Découverte du produit et de la problématique technique »</a:t>
            </a:r>
          </a:p>
          <a:p>
            <a:pPr marL="0" indent="0">
              <a:buNone/>
            </a:pPr>
            <a:endParaRPr lang="fr-FR" dirty="0"/>
          </a:p>
        </p:txBody>
      </p:sp>
      <p:pic>
        <p:nvPicPr>
          <p:cNvPr id="12" name="Image 11">
            <a:extLst>
              <a:ext uri="{FF2B5EF4-FFF2-40B4-BE49-F238E27FC236}">
                <a16:creationId xmlns:a16="http://schemas.microsoft.com/office/drawing/2014/main" id="{07B7EA84-D75D-8FD7-8352-D1ABCA57E2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3004" y="1933726"/>
            <a:ext cx="3930453" cy="1510367"/>
          </a:xfrm>
          <a:prstGeom prst="rect">
            <a:avLst/>
          </a:prstGeom>
        </p:spPr>
      </p:pic>
      <p:sp>
        <p:nvSpPr>
          <p:cNvPr id="14" name="ZoneTexte 13">
            <a:extLst>
              <a:ext uri="{FF2B5EF4-FFF2-40B4-BE49-F238E27FC236}">
                <a16:creationId xmlns:a16="http://schemas.microsoft.com/office/drawing/2014/main" id="{06CE4C80-4AD3-857C-047B-583352FB06C5}"/>
              </a:ext>
            </a:extLst>
          </p:cNvPr>
          <p:cNvSpPr txBox="1"/>
          <p:nvPr/>
        </p:nvSpPr>
        <p:spPr>
          <a:xfrm>
            <a:off x="333551" y="1835465"/>
            <a:ext cx="4032448" cy="2920415"/>
          </a:xfrm>
          <a:prstGeom prst="rect">
            <a:avLst/>
          </a:prstGeom>
          <a:noFill/>
        </p:spPr>
        <p:txBody>
          <a:bodyPr wrap="square">
            <a:spAutoFit/>
          </a:bodyPr>
          <a:lstStyle/>
          <a:p>
            <a:pPr algn="just">
              <a:lnSpc>
                <a:spcPct val="115000"/>
              </a:lnSpc>
              <a:spcBef>
                <a:spcPts val="600"/>
              </a:spcBef>
              <a:buNone/>
              <a:tabLst>
                <a:tab pos="3131820" algn="ctr"/>
              </a:tabLst>
            </a:pPr>
            <a:r>
              <a:rPr lang="fr-FR"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[…]Dans la mini serre étudiée, un automate :	</a:t>
            </a:r>
            <a:endParaRPr lang="fr-FR" sz="110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fr-FR" sz="1100" kern="100" dirty="0">
                <a:effectLst/>
                <a:latin typeface="Arial" panose="020B0604020202020204" pitchFamily="34" charset="0"/>
                <a:ea typeface="Calibri" panose="020F0502020204030204" pitchFamily="34" charset="0"/>
                <a:cs typeface="Arial" panose="020B0604020202020204" pitchFamily="34" charset="0"/>
              </a:rPr>
              <a:t>mesure le taux d’humidité dans le sol et déclenche un arrosage goutte à goutte lorsque la terre est trop sèche pour une bonne germination.</a:t>
            </a:r>
          </a:p>
          <a:p>
            <a:pPr marL="342900" lvl="0" indent="-342900">
              <a:buFont typeface="Symbol" panose="05050102010706020507" pitchFamily="18" charset="2"/>
              <a:buChar char=""/>
            </a:pPr>
            <a:r>
              <a:rPr lang="fr-FR" sz="1100" kern="100" dirty="0">
                <a:effectLst/>
                <a:latin typeface="Arial" panose="020B0604020202020204" pitchFamily="34" charset="0"/>
                <a:ea typeface="Calibri" panose="020F0502020204030204" pitchFamily="34" charset="0"/>
                <a:cs typeface="Arial" panose="020B0604020202020204" pitchFamily="34" charset="0"/>
              </a:rPr>
              <a:t>mesure la température intérieure de la serre et ouvre un des panneaux supérieurs lorsque celle-ci est trop élevée</a:t>
            </a:r>
            <a:r>
              <a:rPr lang="fr-FR" sz="1100" kern="100" dirty="0">
                <a:solidFill>
                  <a:srgbClr val="2F5496"/>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15000"/>
              </a:lnSpc>
              <a:spcBef>
                <a:spcPts val="600"/>
              </a:spcBef>
            </a:pPr>
            <a:r>
              <a:rPr lang="fr-FR"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Malheureusement, avec le dérèglement climatique, des périodes de grand froid apparaissent de nos jours plus tardivement. Ainsi, comme pour d’autres modèles, il arrive qu’à l’intérieur de la serre, le sol n’atteigne pas les 18°C nécessaires à la germination pendant une période suffisamment longue. La problématique est donc de trouver une solution pour mesurer la température du sol et réchauffer ce dernier si la mesure est trop faible.[…]</a:t>
            </a:r>
            <a:endParaRPr lang="fr-FR" sz="110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BE81401E-6023-FE1A-E59F-A9F53A542898}"/>
              </a:ext>
            </a:extLst>
          </p:cNvPr>
          <p:cNvSpPr txBox="1"/>
          <p:nvPr/>
        </p:nvSpPr>
        <p:spPr>
          <a:xfrm>
            <a:off x="4780175" y="3804537"/>
            <a:ext cx="4032448" cy="923330"/>
          </a:xfrm>
          <a:prstGeom prst="rect">
            <a:avLst/>
          </a:prstGeom>
          <a:noFill/>
        </p:spPr>
        <p:txBody>
          <a:bodyPr wrap="square" rtlCol="0">
            <a:spAutoFit/>
          </a:bodyPr>
          <a:lstStyle/>
          <a:p>
            <a:r>
              <a:rPr lang="fr-FR" dirty="0">
                <a:solidFill>
                  <a:schemeClr val="tx2">
                    <a:lumMod val="60000"/>
                    <a:lumOff val="40000"/>
                  </a:schemeClr>
                </a:solidFill>
              </a:rPr>
              <a:t>Ajout d’une fonctionnalité : </a:t>
            </a:r>
          </a:p>
          <a:p>
            <a:r>
              <a:rPr lang="fr-FR" dirty="0">
                <a:solidFill>
                  <a:schemeClr val="tx2">
                    <a:lumMod val="60000"/>
                    <a:lumOff val="40000"/>
                  </a:schemeClr>
                </a:solidFill>
              </a:rPr>
              <a:t>Chauffer le sol quand la température descend sous un seuil prédéfini.</a:t>
            </a:r>
          </a:p>
        </p:txBody>
      </p:sp>
    </p:spTree>
    <p:extLst>
      <p:ext uri="{BB962C8B-B14F-4D97-AF65-F5344CB8AC3E}">
        <p14:creationId xmlns:p14="http://schemas.microsoft.com/office/powerpoint/2010/main" val="1207808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1FE6B-8E15-EB48-0B51-920DC8ECCB8F}"/>
              </a:ext>
            </a:extLst>
          </p:cNvPr>
          <p:cNvSpPr>
            <a:spLocks noGrp="1"/>
          </p:cNvSpPr>
          <p:nvPr>
            <p:ph type="title"/>
          </p:nvPr>
        </p:nvSpPr>
        <p:spPr/>
        <p:txBody>
          <a:bodyPr/>
          <a:lstStyle/>
          <a:p>
            <a:r>
              <a:rPr lang="fr-FR" dirty="0"/>
              <a:t>Démarche</a:t>
            </a:r>
          </a:p>
        </p:txBody>
      </p:sp>
      <p:sp>
        <p:nvSpPr>
          <p:cNvPr id="3" name="Espace réservé de la date 2">
            <a:extLst>
              <a:ext uri="{FF2B5EF4-FFF2-40B4-BE49-F238E27FC236}">
                <a16:creationId xmlns:a16="http://schemas.microsoft.com/office/drawing/2014/main" id="{2D8AE8BA-0795-B027-5E8E-9537AF6B4AED}"/>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987EA675-55BF-416C-BA1C-58B83980C1BE}"/>
              </a:ext>
            </a:extLst>
          </p:cNvPr>
          <p:cNvSpPr>
            <a:spLocks noGrp="1"/>
          </p:cNvSpPr>
          <p:nvPr>
            <p:ph type="ftr" sz="quarter" idx="11"/>
          </p:nvPr>
        </p:nvSpPr>
        <p:spPr/>
        <p:txBody>
          <a:bodyPr/>
          <a:lstStyle/>
          <a:p>
            <a:r>
              <a:rPr lang="fr-FR"/>
              <a:t>Inspection pédagogique régionale</a:t>
            </a:r>
            <a:endParaRPr lang="fr-FR" dirty="0"/>
          </a:p>
        </p:txBody>
      </p:sp>
      <p:sp>
        <p:nvSpPr>
          <p:cNvPr id="5" name="Espace réservé du numéro de diapositive 4">
            <a:extLst>
              <a:ext uri="{FF2B5EF4-FFF2-40B4-BE49-F238E27FC236}">
                <a16:creationId xmlns:a16="http://schemas.microsoft.com/office/drawing/2014/main" id="{56411349-0B55-9825-FC4C-D6FE4AC1680C}"/>
              </a:ext>
            </a:extLst>
          </p:cNvPr>
          <p:cNvSpPr>
            <a:spLocks noGrp="1"/>
          </p:cNvSpPr>
          <p:nvPr>
            <p:ph type="sldNum" sz="quarter" idx="12"/>
          </p:nvPr>
        </p:nvSpPr>
        <p:spPr/>
        <p:txBody>
          <a:bodyPr/>
          <a:lstStyle/>
          <a:p>
            <a:fld id="{733122C9-A0B9-462F-8757-0847AD287B63}" type="slidenum">
              <a:rPr lang="fr-FR" smtClean="0"/>
              <a:pPr/>
              <a:t>33</a:t>
            </a:fld>
            <a:endParaRPr lang="fr-FR" dirty="0"/>
          </a:p>
        </p:txBody>
      </p:sp>
      <p:sp>
        <p:nvSpPr>
          <p:cNvPr id="6" name="Espace réservé du texte 5">
            <a:extLst>
              <a:ext uri="{FF2B5EF4-FFF2-40B4-BE49-F238E27FC236}">
                <a16:creationId xmlns:a16="http://schemas.microsoft.com/office/drawing/2014/main" id="{61A9EA2F-1F8F-7F81-9207-1D735F9C9CDB}"/>
              </a:ext>
            </a:extLst>
          </p:cNvPr>
          <p:cNvSpPr>
            <a:spLocks noGrp="1"/>
          </p:cNvSpPr>
          <p:nvPr>
            <p:ph type="body" sz="quarter" idx="13"/>
          </p:nvPr>
        </p:nvSpPr>
        <p:spPr/>
        <p:txBody>
          <a:bodyPr/>
          <a:lstStyle/>
          <a:p>
            <a:pPr>
              <a:lnSpc>
                <a:spcPct val="115000"/>
              </a:lnSpc>
            </a:pPr>
            <a:r>
              <a:rPr lang="fr-FR" sz="1400" b="0" kern="100" dirty="0">
                <a:effectLst/>
                <a:latin typeface="Arial" panose="020B0604020202020204" pitchFamily="34" charset="0"/>
                <a:ea typeface="Calibri" panose="020F0502020204030204" pitchFamily="34" charset="0"/>
                <a:cs typeface="Times New Roman" panose="02020603050405020304" pitchFamily="18" charset="0"/>
              </a:rPr>
              <a:t> </a:t>
            </a:r>
            <a:r>
              <a:rPr lang="fr-FR" sz="1400" kern="100" dirty="0">
                <a:effectLst/>
                <a:latin typeface="Arial" panose="020B0604020202020204" pitchFamily="34" charset="0"/>
                <a:ea typeface="Calibri" panose="020F0502020204030204" pitchFamily="34" charset="0"/>
                <a:cs typeface="Times New Roman" panose="02020603050405020304" pitchFamily="18" charset="0"/>
              </a:rPr>
              <a:t>Découverte</a:t>
            </a:r>
            <a:r>
              <a:rPr lang="fr-FR" sz="1400" b="0" kern="100" dirty="0">
                <a:effectLst/>
                <a:latin typeface="Arial" panose="020B0604020202020204" pitchFamily="34" charset="0"/>
                <a:ea typeface="Calibri" panose="020F0502020204030204" pitchFamily="34" charset="0"/>
                <a:cs typeface="Times New Roman" panose="02020603050405020304" pitchFamily="18" charset="0"/>
              </a:rPr>
              <a:t> : appréhender le système et de comprendre la problématique</a:t>
            </a:r>
            <a:endParaRPr lang="fr-FR" sz="1400" b="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sz="1400" b="0" kern="100" dirty="0">
                <a:effectLst/>
                <a:latin typeface="Arial" panose="020B0604020202020204" pitchFamily="34" charset="0"/>
                <a:ea typeface="Calibri" panose="020F0502020204030204" pitchFamily="34" charset="0"/>
                <a:cs typeface="Times New Roman" panose="02020603050405020304" pitchFamily="18" charset="0"/>
              </a:rPr>
              <a:t> </a:t>
            </a:r>
            <a:r>
              <a:rPr lang="fr-FR" sz="1400" kern="100" dirty="0">
                <a:effectLst/>
                <a:latin typeface="Arial" panose="020B0604020202020204" pitchFamily="34" charset="0"/>
                <a:ea typeface="Calibri" panose="020F0502020204030204" pitchFamily="34" charset="0"/>
                <a:cs typeface="Times New Roman" panose="02020603050405020304" pitchFamily="18" charset="0"/>
              </a:rPr>
              <a:t>Conception</a:t>
            </a:r>
            <a:r>
              <a:rPr lang="fr-FR" sz="1400" b="0" kern="100" dirty="0">
                <a:effectLst/>
                <a:latin typeface="Arial" panose="020B0604020202020204" pitchFamily="34" charset="0"/>
                <a:ea typeface="Calibri" panose="020F0502020204030204" pitchFamily="34" charset="0"/>
                <a:cs typeface="Times New Roman" panose="02020603050405020304" pitchFamily="18" charset="0"/>
              </a:rPr>
              <a:t> : </a:t>
            </a:r>
            <a:r>
              <a:rPr lang="fr-FR" sz="1400" b="0" kern="100" dirty="0">
                <a:latin typeface="Arial" panose="020B0604020202020204" pitchFamily="34" charset="0"/>
                <a:ea typeface="Calibri" panose="020F0502020204030204" pitchFamily="34" charset="0"/>
                <a:cs typeface="Times New Roman" panose="02020603050405020304" pitchFamily="18" charset="0"/>
              </a:rPr>
              <a:t>c</a:t>
            </a:r>
            <a:r>
              <a:rPr lang="fr-FR" sz="1400" b="0" kern="100" dirty="0">
                <a:effectLst/>
                <a:latin typeface="Arial" panose="020B0604020202020204" pitchFamily="34" charset="0"/>
                <a:ea typeface="Calibri" panose="020F0502020204030204" pitchFamily="34" charset="0"/>
                <a:cs typeface="Times New Roman" panose="02020603050405020304" pitchFamily="18" charset="0"/>
              </a:rPr>
              <a:t>hercher solution matérielle de mesure de la température du sol ainsi que le traitement de cette mesure</a:t>
            </a:r>
            <a:endParaRPr lang="fr-FR" sz="1400" b="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sz="1400" b="0" kern="100" dirty="0">
                <a:effectLst/>
                <a:latin typeface="Arial" panose="020B0604020202020204" pitchFamily="34" charset="0"/>
                <a:ea typeface="Calibri" panose="020F0502020204030204" pitchFamily="34" charset="0"/>
                <a:cs typeface="Times New Roman" panose="02020603050405020304" pitchFamily="18" charset="0"/>
              </a:rPr>
              <a:t> </a:t>
            </a:r>
            <a:r>
              <a:rPr lang="fr-FR" sz="1400" kern="100" dirty="0">
                <a:effectLst/>
                <a:latin typeface="Arial" panose="020B0604020202020204" pitchFamily="34" charset="0"/>
                <a:ea typeface="Calibri" panose="020F0502020204030204" pitchFamily="34" charset="0"/>
                <a:cs typeface="Times New Roman" panose="02020603050405020304" pitchFamily="18" charset="0"/>
              </a:rPr>
              <a:t>Simulation</a:t>
            </a:r>
            <a:r>
              <a:rPr lang="fr-FR" sz="1400" b="0" kern="100" dirty="0">
                <a:effectLst/>
                <a:latin typeface="Arial" panose="020B0604020202020204" pitchFamily="34" charset="0"/>
                <a:ea typeface="Calibri" panose="020F0502020204030204" pitchFamily="34" charset="0"/>
                <a:cs typeface="Times New Roman" panose="02020603050405020304" pitchFamily="18" charset="0"/>
              </a:rPr>
              <a:t> : </a:t>
            </a:r>
            <a:r>
              <a:rPr lang="fr-FR" sz="1400" b="0" kern="100" dirty="0">
                <a:latin typeface="Arial" panose="020B0604020202020204" pitchFamily="34" charset="0"/>
                <a:ea typeface="Calibri" panose="020F0502020204030204" pitchFamily="34" charset="0"/>
                <a:cs typeface="Times New Roman" panose="02020603050405020304" pitchFamily="18" charset="0"/>
              </a:rPr>
              <a:t>v</a:t>
            </a:r>
            <a:r>
              <a:rPr lang="fr-FR" sz="1400" b="0" kern="100" dirty="0">
                <a:effectLst/>
                <a:latin typeface="Arial" panose="020B0604020202020204" pitchFamily="34" charset="0"/>
                <a:ea typeface="Calibri" panose="020F0502020204030204" pitchFamily="34" charset="0"/>
                <a:cs typeface="Times New Roman" panose="02020603050405020304" pitchFamily="18" charset="0"/>
              </a:rPr>
              <a:t>alider la solution proposée</a:t>
            </a:r>
            <a:endParaRPr lang="fr-FR" sz="1400" b="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sz="1400" b="0" kern="100" dirty="0">
                <a:effectLst/>
                <a:latin typeface="Arial" panose="020B0604020202020204" pitchFamily="34" charset="0"/>
                <a:ea typeface="Calibri" panose="020F0502020204030204" pitchFamily="34" charset="0"/>
                <a:cs typeface="Times New Roman" panose="02020603050405020304" pitchFamily="18" charset="0"/>
              </a:rPr>
              <a:t> </a:t>
            </a:r>
            <a:r>
              <a:rPr lang="fr-FR" sz="1400" kern="100" dirty="0">
                <a:effectLst/>
                <a:latin typeface="Arial" panose="020B0604020202020204" pitchFamily="34" charset="0"/>
                <a:ea typeface="Calibri" panose="020F0502020204030204" pitchFamily="34" charset="0"/>
                <a:cs typeface="Times New Roman" panose="02020603050405020304" pitchFamily="18" charset="0"/>
              </a:rPr>
              <a:t>Expérimentation : </a:t>
            </a:r>
            <a:r>
              <a:rPr lang="fr-FR" sz="1400" b="0" kern="100" dirty="0">
                <a:effectLst/>
                <a:latin typeface="Arial" panose="020B0604020202020204" pitchFamily="34" charset="0"/>
                <a:ea typeface="Calibri" panose="020F0502020204030204" pitchFamily="34" charset="0"/>
                <a:cs typeface="Times New Roman" panose="02020603050405020304" pitchFamily="18" charset="0"/>
              </a:rPr>
              <a:t> vérifier expérimentalement le comportement du systè</a:t>
            </a:r>
            <a:r>
              <a:rPr lang="fr-FR" sz="1400" b="0" kern="100" dirty="0">
                <a:latin typeface="Arial" panose="020B0604020202020204" pitchFamily="34" charset="0"/>
                <a:ea typeface="Calibri" panose="020F0502020204030204" pitchFamily="34" charset="0"/>
                <a:cs typeface="Times New Roman" panose="02020603050405020304" pitchFamily="18" charset="0"/>
              </a:rPr>
              <a:t>me</a:t>
            </a:r>
            <a:endParaRPr lang="fr-FR" sz="1400" b="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buNone/>
            </a:pPr>
            <a:endParaRPr lang="fr-FR" sz="1400" b="0" kern="1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15000"/>
              </a:lnSpc>
              <a:buNone/>
            </a:pPr>
            <a:r>
              <a:rPr lang="fr-FR" sz="1400" b="0" kern="100" dirty="0">
                <a:effectLst/>
                <a:latin typeface="Arial" panose="020B0604020202020204" pitchFamily="34" charset="0"/>
                <a:ea typeface="Calibri" panose="020F0502020204030204" pitchFamily="34" charset="0"/>
                <a:cs typeface="Times New Roman" panose="02020603050405020304" pitchFamily="18" charset="0"/>
              </a:rPr>
              <a:t>Les quatre parties doivent être traitées dans l’ordre proposé.</a:t>
            </a:r>
            <a:endParaRPr lang="fr-FR" sz="1400" b="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77099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FC8085-9765-6E9D-5B24-24300F8BB961}"/>
              </a:ext>
            </a:extLst>
          </p:cNvPr>
          <p:cNvSpPr>
            <a:spLocks noGrp="1"/>
          </p:cNvSpPr>
          <p:nvPr>
            <p:ph type="title"/>
          </p:nvPr>
        </p:nvSpPr>
        <p:spPr/>
        <p:txBody>
          <a:bodyPr/>
          <a:lstStyle/>
          <a:p>
            <a:r>
              <a:rPr lang="fr-FR" sz="1800" b="1" kern="100" dirty="0">
                <a:effectLst/>
                <a:latin typeface="Arial" panose="020B0604020202020204" pitchFamily="34" charset="0"/>
                <a:ea typeface="Calibri" panose="020F0502020204030204" pitchFamily="34" charset="0"/>
              </a:rPr>
              <a:t>Découverte du produit et de la problématique technique</a:t>
            </a:r>
            <a:br>
              <a:rPr lang="fr-FR" sz="1800" b="1" kern="100" dirty="0">
                <a:effectLst/>
                <a:latin typeface="Arial" panose="020B0604020202020204" pitchFamily="34" charset="0"/>
                <a:ea typeface="Calibri" panose="020F0502020204030204" pitchFamily="34" charset="0"/>
              </a:rPr>
            </a:br>
            <a:endParaRPr lang="fr-FR" dirty="0"/>
          </a:p>
        </p:txBody>
      </p:sp>
      <p:sp>
        <p:nvSpPr>
          <p:cNvPr id="3" name="Espace réservé de la date 2">
            <a:extLst>
              <a:ext uri="{FF2B5EF4-FFF2-40B4-BE49-F238E27FC236}">
                <a16:creationId xmlns:a16="http://schemas.microsoft.com/office/drawing/2014/main" id="{50E02CC8-7124-42D9-207B-0C8285724B14}"/>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593EE47F-8169-BF83-C06F-38EE9405BC6F}"/>
              </a:ext>
            </a:extLst>
          </p:cNvPr>
          <p:cNvSpPr>
            <a:spLocks noGrp="1"/>
          </p:cNvSpPr>
          <p:nvPr>
            <p:ph type="ftr" sz="quarter" idx="11"/>
          </p:nvPr>
        </p:nvSpPr>
        <p:spPr/>
        <p:txBody>
          <a:bodyPr/>
          <a:lstStyle/>
          <a:p>
            <a:r>
              <a:rPr lang="fr-FR"/>
              <a:t>Inspection pédagogique régionale</a:t>
            </a:r>
            <a:endParaRPr lang="fr-FR" dirty="0"/>
          </a:p>
        </p:txBody>
      </p:sp>
      <p:sp>
        <p:nvSpPr>
          <p:cNvPr id="5" name="Espace réservé du numéro de diapositive 4">
            <a:extLst>
              <a:ext uri="{FF2B5EF4-FFF2-40B4-BE49-F238E27FC236}">
                <a16:creationId xmlns:a16="http://schemas.microsoft.com/office/drawing/2014/main" id="{A6455C30-5BEC-7015-0744-92A68861F4E7}"/>
              </a:ext>
            </a:extLst>
          </p:cNvPr>
          <p:cNvSpPr>
            <a:spLocks noGrp="1"/>
          </p:cNvSpPr>
          <p:nvPr>
            <p:ph type="sldNum" sz="quarter" idx="12"/>
          </p:nvPr>
        </p:nvSpPr>
        <p:spPr/>
        <p:txBody>
          <a:bodyPr/>
          <a:lstStyle/>
          <a:p>
            <a:fld id="{733122C9-A0B9-462F-8757-0847AD287B63}" type="slidenum">
              <a:rPr lang="fr-FR" smtClean="0"/>
              <a:pPr/>
              <a:t>34</a:t>
            </a:fld>
            <a:endParaRPr lang="fr-FR" dirty="0"/>
          </a:p>
        </p:txBody>
      </p:sp>
      <p:pic>
        <p:nvPicPr>
          <p:cNvPr id="8" name="Image 7">
            <a:extLst>
              <a:ext uri="{FF2B5EF4-FFF2-40B4-BE49-F238E27FC236}">
                <a16:creationId xmlns:a16="http://schemas.microsoft.com/office/drawing/2014/main" id="{7BE96C85-5F4B-B726-4004-4943E81C653C}"/>
              </a:ext>
            </a:extLst>
          </p:cNvPr>
          <p:cNvPicPr>
            <a:picLocks noChangeAspect="1"/>
          </p:cNvPicPr>
          <p:nvPr/>
        </p:nvPicPr>
        <p:blipFill>
          <a:blip r:embed="rId3"/>
          <a:stretch>
            <a:fillRect/>
          </a:stretch>
        </p:blipFill>
        <p:spPr>
          <a:xfrm>
            <a:off x="1261599" y="1419622"/>
            <a:ext cx="6620799" cy="1705213"/>
          </a:xfrm>
          <a:prstGeom prst="rect">
            <a:avLst/>
          </a:prstGeom>
        </p:spPr>
      </p:pic>
      <p:sp>
        <p:nvSpPr>
          <p:cNvPr id="9" name="ZoneTexte 8">
            <a:extLst>
              <a:ext uri="{FF2B5EF4-FFF2-40B4-BE49-F238E27FC236}">
                <a16:creationId xmlns:a16="http://schemas.microsoft.com/office/drawing/2014/main" id="{D92E1AF2-3CC9-3B64-DED5-A8B0E949E238}"/>
              </a:ext>
            </a:extLst>
          </p:cNvPr>
          <p:cNvSpPr txBox="1"/>
          <p:nvPr/>
        </p:nvSpPr>
        <p:spPr>
          <a:xfrm>
            <a:off x="683566" y="4011910"/>
            <a:ext cx="7776864" cy="646331"/>
          </a:xfrm>
          <a:prstGeom prst="rect">
            <a:avLst/>
          </a:prstGeom>
          <a:noFill/>
        </p:spPr>
        <p:txBody>
          <a:bodyPr wrap="square" rtlCol="0">
            <a:spAutoFit/>
          </a:bodyPr>
          <a:lstStyle/>
          <a:p>
            <a:r>
              <a:rPr lang="fr-FR" dirty="0">
                <a:solidFill>
                  <a:schemeClr val="tx2">
                    <a:lumMod val="60000"/>
                    <a:lumOff val="40000"/>
                  </a:schemeClr>
                </a:solidFill>
              </a:rPr>
              <a:t>Les informations demandées conduisent le candidat à lire la </a:t>
            </a:r>
            <a:r>
              <a:rPr lang="fr-FR" dirty="0">
                <a:solidFill>
                  <a:schemeClr val="tx2">
                    <a:lumMod val="60000"/>
                    <a:lumOff val="40000"/>
                  </a:schemeClr>
                </a:solidFill>
                <a:hlinkClick r:id="rId4" action="ppaction://hlinksldjump">
                  <a:extLst>
                    <a:ext uri="{A12FA001-AC4F-418D-AE19-62706E023703}">
                      <ahyp:hlinkClr xmlns:ahyp="http://schemas.microsoft.com/office/drawing/2018/hyperlinkcolor" xmlns="" val="tx"/>
                    </a:ext>
                  </a:extLst>
                </a:hlinkClick>
              </a:rPr>
              <a:t>présentation</a:t>
            </a:r>
            <a:r>
              <a:rPr lang="fr-FR" dirty="0">
                <a:solidFill>
                  <a:schemeClr val="tx2">
                    <a:lumMod val="60000"/>
                    <a:lumOff val="40000"/>
                  </a:schemeClr>
                </a:solidFill>
              </a:rPr>
              <a:t> en se focalisant sur l’objectif suivi.</a:t>
            </a:r>
          </a:p>
        </p:txBody>
      </p:sp>
    </p:spTree>
    <p:extLst>
      <p:ext uri="{BB962C8B-B14F-4D97-AF65-F5344CB8AC3E}">
        <p14:creationId xmlns:p14="http://schemas.microsoft.com/office/powerpoint/2010/main" val="745544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95574C7C-0EB3-346E-62B5-A58F2A6A0498}"/>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A7C456D9-9615-FFA1-3FA2-01BD87229A63}"/>
              </a:ext>
            </a:extLst>
          </p:cNvPr>
          <p:cNvSpPr>
            <a:spLocks noGrp="1"/>
          </p:cNvSpPr>
          <p:nvPr>
            <p:ph type="ftr" sz="quarter" idx="11"/>
          </p:nvPr>
        </p:nvSpPr>
        <p:spPr/>
        <p:txBody>
          <a:bodyPr/>
          <a:lstStyle/>
          <a:p>
            <a:r>
              <a:rPr lang="fr-FR"/>
              <a:t>Inspection pédagogique régionale</a:t>
            </a:r>
            <a:endParaRPr lang="fr-FR" dirty="0"/>
          </a:p>
        </p:txBody>
      </p:sp>
      <p:sp>
        <p:nvSpPr>
          <p:cNvPr id="5" name="Espace réservé du numéro de diapositive 4">
            <a:extLst>
              <a:ext uri="{FF2B5EF4-FFF2-40B4-BE49-F238E27FC236}">
                <a16:creationId xmlns:a16="http://schemas.microsoft.com/office/drawing/2014/main" id="{F9238E7C-4B5D-EAAD-F595-68739C1C71EA}"/>
              </a:ext>
            </a:extLst>
          </p:cNvPr>
          <p:cNvSpPr>
            <a:spLocks noGrp="1"/>
          </p:cNvSpPr>
          <p:nvPr>
            <p:ph type="sldNum" sz="quarter" idx="12"/>
          </p:nvPr>
        </p:nvSpPr>
        <p:spPr/>
        <p:txBody>
          <a:bodyPr/>
          <a:lstStyle/>
          <a:p>
            <a:fld id="{733122C9-A0B9-462F-8757-0847AD287B63}" type="slidenum">
              <a:rPr lang="fr-FR" smtClean="0"/>
              <a:pPr/>
              <a:t>35</a:t>
            </a:fld>
            <a:endParaRPr lang="fr-FR" dirty="0"/>
          </a:p>
        </p:txBody>
      </p:sp>
      <p:pic>
        <p:nvPicPr>
          <p:cNvPr id="8" name="Image 7">
            <a:extLst>
              <a:ext uri="{FF2B5EF4-FFF2-40B4-BE49-F238E27FC236}">
                <a16:creationId xmlns:a16="http://schemas.microsoft.com/office/drawing/2014/main" id="{E6C977CA-285D-5B5B-51B2-AEE4422909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568" y="195486"/>
            <a:ext cx="4248376" cy="4395074"/>
          </a:xfrm>
          <a:prstGeom prst="rect">
            <a:avLst/>
          </a:prstGeom>
        </p:spPr>
      </p:pic>
      <p:pic>
        <p:nvPicPr>
          <p:cNvPr id="10" name="Image 9">
            <a:extLst>
              <a:ext uri="{FF2B5EF4-FFF2-40B4-BE49-F238E27FC236}">
                <a16:creationId xmlns:a16="http://schemas.microsoft.com/office/drawing/2014/main" id="{CEE81287-0134-653F-2D24-80BF7D1ACD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1944" y="123478"/>
            <a:ext cx="3865832" cy="4660022"/>
          </a:xfrm>
          <a:prstGeom prst="rect">
            <a:avLst/>
          </a:prstGeom>
        </p:spPr>
      </p:pic>
    </p:spTree>
    <p:extLst>
      <p:ext uri="{BB962C8B-B14F-4D97-AF65-F5344CB8AC3E}">
        <p14:creationId xmlns:p14="http://schemas.microsoft.com/office/powerpoint/2010/main" val="8976711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6BC491F-A652-109F-7CD8-D5DAF2DFD05F}"/>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150A0017-9ABA-D747-EA79-F9C009E76CAF}"/>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89942829-A043-4CDB-9494-978FB746DDF2}"/>
              </a:ext>
            </a:extLst>
          </p:cNvPr>
          <p:cNvSpPr>
            <a:spLocks noGrp="1"/>
          </p:cNvSpPr>
          <p:nvPr>
            <p:ph type="ftr" sz="quarter" idx="11"/>
          </p:nvPr>
        </p:nvSpPr>
        <p:spPr/>
        <p:txBody>
          <a:bodyPr/>
          <a:lstStyle/>
          <a:p>
            <a:r>
              <a:rPr lang="fr-FR"/>
              <a:t>Inspection pédagogique régionale</a:t>
            </a:r>
            <a:endParaRPr lang="fr-FR" dirty="0"/>
          </a:p>
        </p:txBody>
      </p:sp>
      <p:sp>
        <p:nvSpPr>
          <p:cNvPr id="5" name="Espace réservé du numéro de diapositive 4">
            <a:extLst>
              <a:ext uri="{FF2B5EF4-FFF2-40B4-BE49-F238E27FC236}">
                <a16:creationId xmlns:a16="http://schemas.microsoft.com/office/drawing/2014/main" id="{36F0C3E5-60CF-EA54-D131-D328106B37EA}"/>
              </a:ext>
            </a:extLst>
          </p:cNvPr>
          <p:cNvSpPr>
            <a:spLocks noGrp="1"/>
          </p:cNvSpPr>
          <p:nvPr>
            <p:ph type="sldNum" sz="quarter" idx="12"/>
          </p:nvPr>
        </p:nvSpPr>
        <p:spPr/>
        <p:txBody>
          <a:bodyPr/>
          <a:lstStyle/>
          <a:p>
            <a:fld id="{733122C9-A0B9-462F-8757-0847AD287B63}" type="slidenum">
              <a:rPr lang="fr-FR" smtClean="0"/>
              <a:pPr/>
              <a:t>36</a:t>
            </a:fld>
            <a:endParaRPr lang="fr-FR" dirty="0"/>
          </a:p>
        </p:txBody>
      </p:sp>
      <p:sp>
        <p:nvSpPr>
          <p:cNvPr id="7" name="ZoneTexte 6">
            <a:extLst>
              <a:ext uri="{FF2B5EF4-FFF2-40B4-BE49-F238E27FC236}">
                <a16:creationId xmlns:a16="http://schemas.microsoft.com/office/drawing/2014/main" id="{64883BD2-95F1-4604-FF46-C459C0787AF4}"/>
              </a:ext>
            </a:extLst>
          </p:cNvPr>
          <p:cNvSpPr txBox="1"/>
          <p:nvPr/>
        </p:nvSpPr>
        <p:spPr>
          <a:xfrm>
            <a:off x="1043610" y="4011909"/>
            <a:ext cx="7956414" cy="646331"/>
          </a:xfrm>
          <a:prstGeom prst="rect">
            <a:avLst/>
          </a:prstGeom>
          <a:noFill/>
        </p:spPr>
        <p:txBody>
          <a:bodyPr wrap="square" rtlCol="0">
            <a:spAutoFit/>
          </a:bodyPr>
          <a:lstStyle/>
          <a:p>
            <a:r>
              <a:rPr lang="fr-FR" dirty="0"/>
              <a:t>Une base de programme (avec les fonctionnalités préexistantes) est fournie dans le document ressources.</a:t>
            </a:r>
          </a:p>
        </p:txBody>
      </p:sp>
      <p:pic>
        <p:nvPicPr>
          <p:cNvPr id="10" name="Image 9">
            <a:extLst>
              <a:ext uri="{FF2B5EF4-FFF2-40B4-BE49-F238E27FC236}">
                <a16:creationId xmlns:a16="http://schemas.microsoft.com/office/drawing/2014/main" id="{2719B5C5-6547-ABE0-C4CC-CB5BCCD06EBD}"/>
              </a:ext>
            </a:extLst>
          </p:cNvPr>
          <p:cNvPicPr>
            <a:picLocks noChangeAspect="1"/>
          </p:cNvPicPr>
          <p:nvPr/>
        </p:nvPicPr>
        <p:blipFill>
          <a:blip r:embed="rId2"/>
          <a:stretch>
            <a:fillRect/>
          </a:stretch>
        </p:blipFill>
        <p:spPr>
          <a:xfrm>
            <a:off x="1187624" y="267494"/>
            <a:ext cx="3572374" cy="3267531"/>
          </a:xfrm>
          <a:prstGeom prst="rect">
            <a:avLst/>
          </a:prstGeom>
        </p:spPr>
      </p:pic>
      <p:pic>
        <p:nvPicPr>
          <p:cNvPr id="12" name="Image 11">
            <a:extLst>
              <a:ext uri="{FF2B5EF4-FFF2-40B4-BE49-F238E27FC236}">
                <a16:creationId xmlns:a16="http://schemas.microsoft.com/office/drawing/2014/main" id="{E4E5C01B-23E8-0602-61C7-7401A9388975}"/>
              </a:ext>
            </a:extLst>
          </p:cNvPr>
          <p:cNvPicPr>
            <a:picLocks noChangeAspect="1"/>
          </p:cNvPicPr>
          <p:nvPr/>
        </p:nvPicPr>
        <p:blipFill>
          <a:blip r:embed="rId3"/>
          <a:stretch>
            <a:fillRect/>
          </a:stretch>
        </p:blipFill>
        <p:spPr>
          <a:xfrm>
            <a:off x="4769891" y="591388"/>
            <a:ext cx="3801005" cy="2619741"/>
          </a:xfrm>
          <a:prstGeom prst="rect">
            <a:avLst/>
          </a:prstGeom>
        </p:spPr>
      </p:pic>
      <p:cxnSp>
        <p:nvCxnSpPr>
          <p:cNvPr id="22" name="Connecteur droit 21">
            <a:extLst>
              <a:ext uri="{FF2B5EF4-FFF2-40B4-BE49-F238E27FC236}">
                <a16:creationId xmlns:a16="http://schemas.microsoft.com/office/drawing/2014/main" id="{86EBE940-F60E-4BC2-69DE-DD8FFB3ADE30}"/>
              </a:ext>
            </a:extLst>
          </p:cNvPr>
          <p:cNvCxnSpPr/>
          <p:nvPr/>
        </p:nvCxnSpPr>
        <p:spPr>
          <a:xfrm>
            <a:off x="4572000" y="483518"/>
            <a:ext cx="0" cy="32366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364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463E9-A144-C904-2252-ACD81B9D4D4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C53D0CE-A06C-C7E0-A5D4-75FF516AD09F}"/>
              </a:ext>
            </a:extLst>
          </p:cNvPr>
          <p:cNvSpPr>
            <a:spLocks noGrp="1"/>
          </p:cNvSpPr>
          <p:nvPr>
            <p:ph type="title"/>
          </p:nvPr>
        </p:nvSpPr>
        <p:spPr/>
        <p:txBody>
          <a:bodyPr/>
          <a:lstStyle/>
          <a:p>
            <a:r>
              <a:rPr lang="fr-FR" dirty="0"/>
              <a:t>Conception</a:t>
            </a:r>
          </a:p>
        </p:txBody>
      </p:sp>
      <p:sp>
        <p:nvSpPr>
          <p:cNvPr id="3" name="Espace réservé de la date 2">
            <a:extLst>
              <a:ext uri="{FF2B5EF4-FFF2-40B4-BE49-F238E27FC236}">
                <a16:creationId xmlns:a16="http://schemas.microsoft.com/office/drawing/2014/main" id="{0CCE1616-9039-FE91-7B74-426D9DF9F8C4}"/>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E77734EC-9D9A-9B38-D411-F22285BE3B0A}"/>
              </a:ext>
            </a:extLst>
          </p:cNvPr>
          <p:cNvSpPr>
            <a:spLocks noGrp="1"/>
          </p:cNvSpPr>
          <p:nvPr>
            <p:ph type="ftr" sz="quarter" idx="11"/>
          </p:nvPr>
        </p:nvSpPr>
        <p:spPr/>
        <p:txBody>
          <a:bodyPr/>
          <a:lstStyle/>
          <a:p>
            <a:r>
              <a:rPr lang="fr-FR"/>
              <a:t>Inspection pédagogique régionale</a:t>
            </a:r>
            <a:endParaRPr lang="fr-FR" dirty="0"/>
          </a:p>
        </p:txBody>
      </p:sp>
      <p:sp>
        <p:nvSpPr>
          <p:cNvPr id="5" name="Espace réservé du numéro de diapositive 4">
            <a:extLst>
              <a:ext uri="{FF2B5EF4-FFF2-40B4-BE49-F238E27FC236}">
                <a16:creationId xmlns:a16="http://schemas.microsoft.com/office/drawing/2014/main" id="{74789E13-79E5-9CC7-8CB6-5ACAD99B688E}"/>
              </a:ext>
            </a:extLst>
          </p:cNvPr>
          <p:cNvSpPr>
            <a:spLocks noGrp="1"/>
          </p:cNvSpPr>
          <p:nvPr>
            <p:ph type="sldNum" sz="quarter" idx="12"/>
          </p:nvPr>
        </p:nvSpPr>
        <p:spPr/>
        <p:txBody>
          <a:bodyPr/>
          <a:lstStyle/>
          <a:p>
            <a:fld id="{733122C9-A0B9-462F-8757-0847AD287B63}" type="slidenum">
              <a:rPr lang="fr-FR" smtClean="0"/>
              <a:pPr/>
              <a:t>37</a:t>
            </a:fld>
            <a:endParaRPr lang="fr-FR" dirty="0"/>
          </a:p>
        </p:txBody>
      </p:sp>
      <p:pic>
        <p:nvPicPr>
          <p:cNvPr id="8" name="Image 7">
            <a:extLst>
              <a:ext uri="{FF2B5EF4-FFF2-40B4-BE49-F238E27FC236}">
                <a16:creationId xmlns:a16="http://schemas.microsoft.com/office/drawing/2014/main" id="{FFBDA3F9-31A9-24E9-3465-B151E0DF99D1}"/>
              </a:ext>
            </a:extLst>
          </p:cNvPr>
          <p:cNvPicPr>
            <a:picLocks noChangeAspect="1"/>
          </p:cNvPicPr>
          <p:nvPr/>
        </p:nvPicPr>
        <p:blipFill>
          <a:blip r:embed="rId3"/>
          <a:stretch>
            <a:fillRect/>
          </a:stretch>
        </p:blipFill>
        <p:spPr>
          <a:xfrm>
            <a:off x="1309232" y="1219011"/>
            <a:ext cx="6525536" cy="2705478"/>
          </a:xfrm>
          <a:prstGeom prst="rect">
            <a:avLst/>
          </a:prstGeom>
        </p:spPr>
      </p:pic>
      <p:sp>
        <p:nvSpPr>
          <p:cNvPr id="11" name="ZoneTexte 10">
            <a:extLst>
              <a:ext uri="{FF2B5EF4-FFF2-40B4-BE49-F238E27FC236}">
                <a16:creationId xmlns:a16="http://schemas.microsoft.com/office/drawing/2014/main" id="{F6B36E9B-8898-D7D7-3087-30FE694D032E}"/>
              </a:ext>
            </a:extLst>
          </p:cNvPr>
          <p:cNvSpPr txBox="1"/>
          <p:nvPr/>
        </p:nvSpPr>
        <p:spPr>
          <a:xfrm>
            <a:off x="251520" y="4299942"/>
            <a:ext cx="2664296" cy="369332"/>
          </a:xfrm>
          <a:prstGeom prst="rect">
            <a:avLst/>
          </a:prstGeom>
          <a:noFill/>
        </p:spPr>
        <p:txBody>
          <a:bodyPr wrap="square" rtlCol="0">
            <a:spAutoFit/>
          </a:bodyPr>
          <a:lstStyle/>
          <a:p>
            <a:r>
              <a:rPr lang="fr-FR" dirty="0">
                <a:hlinkClick r:id="rId4" action="ppaction://hlinksldjump"/>
              </a:rPr>
              <a:t>Ressource capteurs </a:t>
            </a:r>
            <a:endParaRPr lang="fr-FR" dirty="0"/>
          </a:p>
        </p:txBody>
      </p:sp>
      <p:sp>
        <p:nvSpPr>
          <p:cNvPr id="7" name="ZoneTexte 6">
            <a:extLst>
              <a:ext uri="{FF2B5EF4-FFF2-40B4-BE49-F238E27FC236}">
                <a16:creationId xmlns:a16="http://schemas.microsoft.com/office/drawing/2014/main" id="{6130B521-A779-3654-25D0-0E595D0CA6CF}"/>
              </a:ext>
            </a:extLst>
          </p:cNvPr>
          <p:cNvSpPr txBox="1"/>
          <p:nvPr/>
        </p:nvSpPr>
        <p:spPr>
          <a:xfrm>
            <a:off x="2790746" y="3745944"/>
            <a:ext cx="6245750" cy="923330"/>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chemeClr val="tx2">
                    <a:lumMod val="60000"/>
                    <a:lumOff val="40000"/>
                  </a:schemeClr>
                </a:solidFill>
              </a:rPr>
              <a:t>Choix d’un capteur / critères </a:t>
            </a:r>
            <a:r>
              <a:rPr lang="fr-FR" dirty="0" err="1">
                <a:solidFill>
                  <a:schemeClr val="tx2">
                    <a:lumMod val="60000"/>
                    <a:lumOff val="40000"/>
                  </a:schemeClr>
                </a:solidFill>
              </a:rPr>
              <a:t>CdC</a:t>
            </a:r>
            <a:endParaRPr lang="fr-FR" dirty="0">
              <a:solidFill>
                <a:schemeClr val="tx2">
                  <a:lumMod val="60000"/>
                  <a:lumOff val="40000"/>
                </a:schemeClr>
              </a:solidFill>
            </a:endParaRPr>
          </a:p>
          <a:p>
            <a:pPr marL="285750" indent="-285750">
              <a:buFont typeface="Arial" panose="020B0604020202020204" pitchFamily="34" charset="0"/>
              <a:buChar char="•"/>
            </a:pPr>
            <a:r>
              <a:rPr lang="fr-FR" dirty="0">
                <a:solidFill>
                  <a:schemeClr val="tx2">
                    <a:lumMod val="60000"/>
                    <a:lumOff val="40000"/>
                  </a:schemeClr>
                </a:solidFill>
              </a:rPr>
              <a:t>Intégration du capteur choisi </a:t>
            </a:r>
          </a:p>
          <a:p>
            <a:pPr marL="285750" indent="-285750">
              <a:buFont typeface="Arial" panose="020B0604020202020204" pitchFamily="34" charset="0"/>
              <a:buChar char="•"/>
            </a:pPr>
            <a:r>
              <a:rPr lang="fr-FR" dirty="0">
                <a:solidFill>
                  <a:schemeClr val="tx2">
                    <a:lumMod val="60000"/>
                    <a:lumOff val="40000"/>
                  </a:schemeClr>
                </a:solidFill>
              </a:rPr>
              <a:t>Programmation (signal capteur + simulation commande)</a:t>
            </a:r>
          </a:p>
        </p:txBody>
      </p:sp>
    </p:spTree>
    <p:extLst>
      <p:ext uri="{BB962C8B-B14F-4D97-AF65-F5344CB8AC3E}">
        <p14:creationId xmlns:p14="http://schemas.microsoft.com/office/powerpoint/2010/main" val="1030194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CB94740-6A2A-5F7A-4D54-13C695F78B63}"/>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5C4F133-41ED-C012-A6FF-215361A08E30}"/>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1E0231BF-8497-D1F3-6B84-A58D3C6B54C1}"/>
              </a:ext>
            </a:extLst>
          </p:cNvPr>
          <p:cNvSpPr>
            <a:spLocks noGrp="1"/>
          </p:cNvSpPr>
          <p:nvPr>
            <p:ph type="ftr" sz="quarter" idx="11"/>
          </p:nvPr>
        </p:nvSpPr>
        <p:spPr/>
        <p:txBody>
          <a:bodyPr/>
          <a:lstStyle/>
          <a:p>
            <a:r>
              <a:rPr lang="fr-FR"/>
              <a:t>Inspection pédagogique régionale</a:t>
            </a:r>
            <a:endParaRPr lang="fr-FR" dirty="0"/>
          </a:p>
        </p:txBody>
      </p:sp>
      <p:sp>
        <p:nvSpPr>
          <p:cNvPr id="5" name="Espace réservé du numéro de diapositive 4">
            <a:extLst>
              <a:ext uri="{FF2B5EF4-FFF2-40B4-BE49-F238E27FC236}">
                <a16:creationId xmlns:a16="http://schemas.microsoft.com/office/drawing/2014/main" id="{C67E73D9-F36A-1F4A-7945-88E3C8E967FC}"/>
              </a:ext>
            </a:extLst>
          </p:cNvPr>
          <p:cNvSpPr>
            <a:spLocks noGrp="1"/>
          </p:cNvSpPr>
          <p:nvPr>
            <p:ph type="sldNum" sz="quarter" idx="12"/>
          </p:nvPr>
        </p:nvSpPr>
        <p:spPr/>
        <p:txBody>
          <a:bodyPr/>
          <a:lstStyle/>
          <a:p>
            <a:fld id="{733122C9-A0B9-462F-8757-0847AD287B63}" type="slidenum">
              <a:rPr lang="fr-FR" smtClean="0"/>
              <a:pPr/>
              <a:t>38</a:t>
            </a:fld>
            <a:endParaRPr lang="fr-FR" dirty="0"/>
          </a:p>
        </p:txBody>
      </p:sp>
      <p:pic>
        <p:nvPicPr>
          <p:cNvPr id="6" name="Image 5">
            <a:extLst>
              <a:ext uri="{FF2B5EF4-FFF2-40B4-BE49-F238E27FC236}">
                <a16:creationId xmlns:a16="http://schemas.microsoft.com/office/drawing/2014/main" id="{2EB3745B-824A-E0F7-754F-4DB4EA39FFD7}"/>
              </a:ext>
            </a:extLst>
          </p:cNvPr>
          <p:cNvPicPr>
            <a:picLocks noChangeAspect="1"/>
          </p:cNvPicPr>
          <p:nvPr/>
        </p:nvPicPr>
        <p:blipFill>
          <a:blip r:embed="rId2"/>
          <a:stretch>
            <a:fillRect/>
          </a:stretch>
        </p:blipFill>
        <p:spPr>
          <a:xfrm>
            <a:off x="1403648" y="267494"/>
            <a:ext cx="4561250" cy="2376264"/>
          </a:xfrm>
          <a:prstGeom prst="rect">
            <a:avLst/>
          </a:prstGeom>
        </p:spPr>
      </p:pic>
      <p:pic>
        <p:nvPicPr>
          <p:cNvPr id="9" name="Image 8">
            <a:extLst>
              <a:ext uri="{FF2B5EF4-FFF2-40B4-BE49-F238E27FC236}">
                <a16:creationId xmlns:a16="http://schemas.microsoft.com/office/drawing/2014/main" id="{7CB7745D-6349-C34A-3609-E621A4FFC880}"/>
              </a:ext>
            </a:extLst>
          </p:cNvPr>
          <p:cNvPicPr>
            <a:picLocks noChangeAspect="1"/>
          </p:cNvPicPr>
          <p:nvPr/>
        </p:nvPicPr>
        <p:blipFill>
          <a:blip r:embed="rId3"/>
          <a:stretch>
            <a:fillRect/>
          </a:stretch>
        </p:blipFill>
        <p:spPr>
          <a:xfrm>
            <a:off x="1403648" y="2835688"/>
            <a:ext cx="5040352" cy="1913243"/>
          </a:xfrm>
          <a:prstGeom prst="rect">
            <a:avLst/>
          </a:prstGeom>
        </p:spPr>
      </p:pic>
    </p:spTree>
    <p:extLst>
      <p:ext uri="{BB962C8B-B14F-4D97-AF65-F5344CB8AC3E}">
        <p14:creationId xmlns:p14="http://schemas.microsoft.com/office/powerpoint/2010/main" val="2181634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A9529E3-6BBE-E255-1B9E-3C522A6AD848}"/>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A5416DB7-DD31-1DE3-D9F9-16BA11FBFFC2}"/>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72678DC5-B4B8-E22C-5148-AC249E6B8E0B}"/>
              </a:ext>
            </a:extLst>
          </p:cNvPr>
          <p:cNvSpPr>
            <a:spLocks noGrp="1"/>
          </p:cNvSpPr>
          <p:nvPr>
            <p:ph type="ftr" sz="quarter" idx="11"/>
          </p:nvPr>
        </p:nvSpPr>
        <p:spPr/>
        <p:txBody>
          <a:bodyPr/>
          <a:lstStyle/>
          <a:p>
            <a:r>
              <a:rPr lang="fr-FR"/>
              <a:t>Inspection pédagogique régionale</a:t>
            </a:r>
            <a:endParaRPr lang="fr-FR" dirty="0"/>
          </a:p>
        </p:txBody>
      </p:sp>
      <p:sp>
        <p:nvSpPr>
          <p:cNvPr id="5" name="Espace réservé du numéro de diapositive 4">
            <a:extLst>
              <a:ext uri="{FF2B5EF4-FFF2-40B4-BE49-F238E27FC236}">
                <a16:creationId xmlns:a16="http://schemas.microsoft.com/office/drawing/2014/main" id="{3898A871-DDAE-0BBE-4442-FD0EA2D8E42B}"/>
              </a:ext>
            </a:extLst>
          </p:cNvPr>
          <p:cNvSpPr>
            <a:spLocks noGrp="1"/>
          </p:cNvSpPr>
          <p:nvPr>
            <p:ph type="sldNum" sz="quarter" idx="12"/>
          </p:nvPr>
        </p:nvSpPr>
        <p:spPr/>
        <p:txBody>
          <a:bodyPr/>
          <a:lstStyle/>
          <a:p>
            <a:fld id="{733122C9-A0B9-462F-8757-0847AD287B63}" type="slidenum">
              <a:rPr lang="fr-FR" smtClean="0"/>
              <a:pPr/>
              <a:t>39</a:t>
            </a:fld>
            <a:endParaRPr lang="fr-FR" dirty="0"/>
          </a:p>
        </p:txBody>
      </p:sp>
      <p:pic>
        <p:nvPicPr>
          <p:cNvPr id="7" name="Image 6">
            <a:extLst>
              <a:ext uri="{FF2B5EF4-FFF2-40B4-BE49-F238E27FC236}">
                <a16:creationId xmlns:a16="http://schemas.microsoft.com/office/drawing/2014/main" id="{5ADD6E34-CC9F-F2D3-7677-E360D443F1C8}"/>
              </a:ext>
            </a:extLst>
          </p:cNvPr>
          <p:cNvPicPr>
            <a:picLocks noChangeAspect="1"/>
          </p:cNvPicPr>
          <p:nvPr/>
        </p:nvPicPr>
        <p:blipFill>
          <a:blip r:embed="rId2"/>
          <a:stretch>
            <a:fillRect/>
          </a:stretch>
        </p:blipFill>
        <p:spPr>
          <a:xfrm>
            <a:off x="1547664" y="483518"/>
            <a:ext cx="5934903" cy="1895740"/>
          </a:xfrm>
          <a:prstGeom prst="rect">
            <a:avLst/>
          </a:prstGeom>
        </p:spPr>
      </p:pic>
      <p:pic>
        <p:nvPicPr>
          <p:cNvPr id="10" name="Image 9">
            <a:extLst>
              <a:ext uri="{FF2B5EF4-FFF2-40B4-BE49-F238E27FC236}">
                <a16:creationId xmlns:a16="http://schemas.microsoft.com/office/drawing/2014/main" id="{1366AF1F-3922-6548-0483-766F1047BB1D}"/>
              </a:ext>
            </a:extLst>
          </p:cNvPr>
          <p:cNvPicPr>
            <a:picLocks noChangeAspect="1"/>
          </p:cNvPicPr>
          <p:nvPr/>
        </p:nvPicPr>
        <p:blipFill>
          <a:blip r:embed="rId3"/>
          <a:stretch>
            <a:fillRect/>
          </a:stretch>
        </p:blipFill>
        <p:spPr>
          <a:xfrm>
            <a:off x="1547664" y="2352245"/>
            <a:ext cx="5472608" cy="1589110"/>
          </a:xfrm>
          <a:prstGeom prst="rect">
            <a:avLst/>
          </a:prstGeom>
        </p:spPr>
      </p:pic>
    </p:spTree>
    <p:extLst>
      <p:ext uri="{BB962C8B-B14F-4D97-AF65-F5344CB8AC3E}">
        <p14:creationId xmlns:p14="http://schemas.microsoft.com/office/powerpoint/2010/main" val="1596960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D9C32-B209-DAC4-D569-ADC0FA5CBFC7}"/>
            </a:ext>
          </a:extLst>
        </p:cNvPr>
        <p:cNvGrpSpPr/>
        <p:nvPr/>
      </p:nvGrpSpPr>
      <p:grpSpPr>
        <a:xfrm>
          <a:off x="0" y="0"/>
          <a:ext cx="0" cy="0"/>
          <a:chOff x="0" y="0"/>
          <a:chExt cx="0" cy="0"/>
        </a:xfrm>
      </p:grpSpPr>
      <p:sp>
        <p:nvSpPr>
          <p:cNvPr id="10" name="Titre 9">
            <a:extLst>
              <a:ext uri="{FF2B5EF4-FFF2-40B4-BE49-F238E27FC236}">
                <a16:creationId xmlns:a16="http://schemas.microsoft.com/office/drawing/2014/main" id="{D4CF797D-7D22-E377-17C0-0C6EC2636486}"/>
              </a:ext>
            </a:extLst>
          </p:cNvPr>
          <p:cNvSpPr>
            <a:spLocks noGrp="1"/>
          </p:cNvSpPr>
          <p:nvPr>
            <p:ph type="title"/>
          </p:nvPr>
        </p:nvSpPr>
        <p:spPr>
          <a:xfrm>
            <a:off x="353852" y="620476"/>
            <a:ext cx="8424000" cy="360000"/>
          </a:xfrm>
        </p:spPr>
        <p:txBody>
          <a:bodyPr/>
          <a:lstStyle/>
          <a:p>
            <a:r>
              <a:rPr lang="fr-FR" sz="1800" dirty="0">
                <a:latin typeface="Marianne" panose="02000000000000000000" pitchFamily="2" charset="0"/>
              </a:rPr>
              <a:t>Sujet 0 – EE : Parc à Vélo</a:t>
            </a:r>
            <a:r>
              <a:rPr lang="fr-FR" sz="2400" dirty="0">
                <a:latin typeface="Marianne" panose="02000000000000000000" pitchFamily="2" charset="0"/>
              </a:rPr>
              <a:t/>
            </a:r>
            <a:br>
              <a:rPr lang="fr-FR" sz="2400" dirty="0">
                <a:latin typeface="Marianne" panose="02000000000000000000" pitchFamily="2" charset="0"/>
              </a:rPr>
            </a:br>
            <a:r>
              <a:rPr lang="fr-FR" sz="2400" dirty="0">
                <a:solidFill>
                  <a:srgbClr val="FF0000"/>
                </a:solidFill>
                <a:latin typeface="Marianne" panose="02000000000000000000" pitchFamily="2" charset="0"/>
              </a:rPr>
              <a:t/>
            </a:r>
            <a:br>
              <a:rPr lang="fr-FR" sz="2400" dirty="0">
                <a:solidFill>
                  <a:srgbClr val="FF0000"/>
                </a:solidFill>
                <a:latin typeface="Marianne" panose="02000000000000000000" pitchFamily="2" charset="0"/>
              </a:rPr>
            </a:br>
            <a:endParaRPr lang="fr-FR" sz="2400" dirty="0">
              <a:latin typeface="Marianne" panose="02000000000000000000" pitchFamily="2" charset="0"/>
            </a:endParaRPr>
          </a:p>
        </p:txBody>
      </p:sp>
      <p:sp>
        <p:nvSpPr>
          <p:cNvPr id="11" name="Espace réservé du texte 10">
            <a:extLst>
              <a:ext uri="{FF2B5EF4-FFF2-40B4-BE49-F238E27FC236}">
                <a16:creationId xmlns:a16="http://schemas.microsoft.com/office/drawing/2014/main" id="{08AD1062-ED4E-6DD3-7698-CA5F6738B8D0}"/>
              </a:ext>
            </a:extLst>
          </p:cNvPr>
          <p:cNvSpPr>
            <a:spLocks noGrp="1"/>
          </p:cNvSpPr>
          <p:nvPr>
            <p:ph type="body" sz="quarter" idx="13"/>
          </p:nvPr>
        </p:nvSpPr>
        <p:spPr>
          <a:xfrm>
            <a:off x="2267744" y="180000"/>
            <a:ext cx="5688632" cy="360000"/>
          </a:xfrm>
        </p:spPr>
        <p:txBody>
          <a:bodyPr/>
          <a:lstStyle/>
          <a:p>
            <a:pPr marL="0" indent="0" algn="l">
              <a:buNone/>
            </a:pPr>
            <a:r>
              <a:rPr lang="fr-FR" sz="2000" dirty="0">
                <a:solidFill>
                  <a:srgbClr val="0070C0"/>
                </a:solidFill>
                <a:latin typeface="Marianne" panose="02000000000000000000" pitchFamily="2" charset="0"/>
              </a:rPr>
              <a:t>Enseignement de spécialité 2I2D – BAC STI2D</a:t>
            </a:r>
          </a:p>
        </p:txBody>
      </p:sp>
      <p:sp>
        <p:nvSpPr>
          <p:cNvPr id="2" name="Espace réservé de la date 1">
            <a:extLst>
              <a:ext uri="{FF2B5EF4-FFF2-40B4-BE49-F238E27FC236}">
                <a16:creationId xmlns:a16="http://schemas.microsoft.com/office/drawing/2014/main" id="{7F7413B3-F18A-695D-A375-78700DBB712E}"/>
              </a:ext>
            </a:extLst>
          </p:cNvPr>
          <p:cNvSpPr>
            <a:spLocks noGrp="1"/>
          </p:cNvSpPr>
          <p:nvPr>
            <p:ph type="dt" sz="half" idx="10"/>
          </p:nvPr>
        </p:nvSpPr>
        <p:spPr/>
        <p:txBody>
          <a:bodyPr/>
          <a:lstStyle/>
          <a:p>
            <a:pPr algn="r"/>
            <a:fld id="{EE612037-077B-4C12-BA9C-1F30ABED5F12}" type="datetime1">
              <a:rPr lang="fr-FR" cap="all" smtClean="0">
                <a:latin typeface="Marianne" panose="02000000000000000000" pitchFamily="2" charset="0"/>
              </a:rPr>
              <a:t>21/05/2025</a:t>
            </a:fld>
            <a:endParaRPr lang="fr-FR" cap="all" dirty="0">
              <a:latin typeface="Marianne" panose="02000000000000000000" pitchFamily="2" charset="0"/>
            </a:endParaRPr>
          </a:p>
        </p:txBody>
      </p:sp>
      <p:sp>
        <p:nvSpPr>
          <p:cNvPr id="3" name="Espace réservé du pied de page 2">
            <a:extLst>
              <a:ext uri="{FF2B5EF4-FFF2-40B4-BE49-F238E27FC236}">
                <a16:creationId xmlns:a16="http://schemas.microsoft.com/office/drawing/2014/main" id="{A2A86257-146C-F955-BF3C-DEAB4765B4B7}"/>
              </a:ext>
            </a:extLst>
          </p:cNvPr>
          <p:cNvSpPr>
            <a:spLocks noGrp="1"/>
          </p:cNvSpPr>
          <p:nvPr>
            <p:ph type="ftr" sz="quarter" idx="11"/>
          </p:nvPr>
        </p:nvSpPr>
        <p:spPr/>
        <p:txBody>
          <a:bodyPr/>
          <a:lstStyle/>
          <a:p>
            <a:r>
              <a:rPr lang="fr-FR" dirty="0">
                <a:latin typeface="Marianne" panose="02000000000000000000" pitchFamily="2" charset="0"/>
              </a:rPr>
              <a:t>Inspection générale de l’éducation, du sport et de la recherche</a:t>
            </a:r>
          </a:p>
        </p:txBody>
      </p:sp>
      <p:sp>
        <p:nvSpPr>
          <p:cNvPr id="4" name="Espace réservé du numéro de diapositive 3">
            <a:extLst>
              <a:ext uri="{FF2B5EF4-FFF2-40B4-BE49-F238E27FC236}">
                <a16:creationId xmlns:a16="http://schemas.microsoft.com/office/drawing/2014/main" id="{036A833C-DDA4-7D09-4AD6-6F2B39F43213}"/>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4</a:t>
            </a:fld>
            <a:endParaRPr lang="fr-FR" dirty="0">
              <a:latin typeface="Marianne" panose="02000000000000000000" pitchFamily="2" charset="0"/>
            </a:endParaRPr>
          </a:p>
        </p:txBody>
      </p:sp>
      <p:pic>
        <p:nvPicPr>
          <p:cNvPr id="6" name="Image 5" descr="Une image contenant fenêtre, bâtiment, propriété, nuit&#10;&#10;Le contenu généré par l’IA peut être incorrect.">
            <a:extLst>
              <a:ext uri="{FF2B5EF4-FFF2-40B4-BE49-F238E27FC236}">
                <a16:creationId xmlns:a16="http://schemas.microsoft.com/office/drawing/2014/main" id="{B4CD8590-D220-9ED3-9ED3-7B815F5646E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5508104" y="983119"/>
            <a:ext cx="2291715" cy="1376680"/>
          </a:xfrm>
          <a:prstGeom prst="rect">
            <a:avLst/>
          </a:prstGeom>
          <a:ln>
            <a:noFill/>
          </a:ln>
          <a:extLst>
            <a:ext uri="{53640926-AAD7-44D8-BBD7-CCE9431645EC}">
              <a14:shadowObscured xmlns:a14="http://schemas.microsoft.com/office/drawing/2010/main"/>
            </a:ext>
          </a:extLst>
        </p:spPr>
      </p:pic>
      <p:pic>
        <p:nvPicPr>
          <p:cNvPr id="15" name="Image 14">
            <a:extLst>
              <a:ext uri="{FF2B5EF4-FFF2-40B4-BE49-F238E27FC236}">
                <a16:creationId xmlns:a16="http://schemas.microsoft.com/office/drawing/2014/main" id="{93D1F950-ABD1-B17A-38F2-2CB9AE5375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220850" y="2361120"/>
            <a:ext cx="2978150" cy="2257425"/>
          </a:xfrm>
          <a:prstGeom prst="rect">
            <a:avLst/>
          </a:prstGeom>
          <a:ln>
            <a:noFill/>
          </a:ln>
          <a:extLst>
            <a:ext uri="{53640926-AAD7-44D8-BBD7-CCE9431645EC}">
              <a14:shadowObscured xmlns:a14="http://schemas.microsoft.com/office/drawing/2010/main"/>
            </a:ext>
          </a:extLst>
        </p:spPr>
      </p:pic>
      <p:sp>
        <p:nvSpPr>
          <p:cNvPr id="17" name="ZoneTexte 16">
            <a:extLst>
              <a:ext uri="{FF2B5EF4-FFF2-40B4-BE49-F238E27FC236}">
                <a16:creationId xmlns:a16="http://schemas.microsoft.com/office/drawing/2014/main" id="{822D84EE-3523-C4BA-832D-F5740DEE0B4E}"/>
              </a:ext>
            </a:extLst>
          </p:cNvPr>
          <p:cNvSpPr txBox="1"/>
          <p:nvPr/>
        </p:nvSpPr>
        <p:spPr>
          <a:xfrm>
            <a:off x="253844" y="984497"/>
            <a:ext cx="4580626" cy="3796360"/>
          </a:xfrm>
          <a:prstGeom prst="rect">
            <a:avLst/>
          </a:prstGeom>
          <a:noFill/>
        </p:spPr>
        <p:txBody>
          <a:bodyPr wrap="square">
            <a:spAutoFit/>
          </a:bodyPr>
          <a:lstStyle/>
          <a:p>
            <a:pPr algn="just">
              <a:lnSpc>
                <a:spcPct val="115000"/>
              </a:lnSpc>
              <a:spcAft>
                <a:spcPts val="1000"/>
              </a:spcAft>
              <a:buNone/>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Dans un contexte urbain en développement, les agglomérations investissent pour réduire l’usage des véhicules individuels et ainsi accroître l’usage des modes de transports collectifs et des modes de transports doux (vélo, trottinette, etc.).</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buNone/>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Avec l’augmentation de ces mobilités douces, les communes sont sans solutions face aux vols et à la montée des incivilités liés aux stationnements gênants.</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 appel d’offre public, émis par la ville du Bourget (département Seine-Saint-Denis), sollicite les entreprises du secteur de l’urbanisme. Il s’agirait de concevoir un parc à vélo sécurisé et autonome permettant d’organiser le stationnement en ville et de garantir l’intégrité des vélos garés.</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9" name="Image 18" descr="Une image contenant texte, Police, logo, Graphique&#10;&#10;Le contenu généré par l’IA peut être incorrect.">
            <a:extLst>
              <a:ext uri="{FF2B5EF4-FFF2-40B4-BE49-F238E27FC236}">
                <a16:creationId xmlns:a16="http://schemas.microsoft.com/office/drawing/2014/main" id="{305B1A7B-7FE4-E731-F5A6-496726B394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82784" y="51470"/>
            <a:ext cx="834658" cy="653022"/>
          </a:xfrm>
          <a:prstGeom prst="rect">
            <a:avLst/>
          </a:prstGeom>
        </p:spPr>
      </p:pic>
    </p:spTree>
    <p:extLst>
      <p:ext uri="{BB962C8B-B14F-4D97-AF65-F5344CB8AC3E}">
        <p14:creationId xmlns:p14="http://schemas.microsoft.com/office/powerpoint/2010/main" val="2625245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98A81-A1E2-FD01-1759-61D04C4E7EAF}"/>
              </a:ext>
            </a:extLst>
          </p:cNvPr>
          <p:cNvSpPr>
            <a:spLocks noGrp="1"/>
          </p:cNvSpPr>
          <p:nvPr>
            <p:ph type="title"/>
          </p:nvPr>
        </p:nvSpPr>
        <p:spPr/>
        <p:txBody>
          <a:bodyPr/>
          <a:lstStyle/>
          <a:p>
            <a:r>
              <a:rPr lang="fr-FR" dirty="0"/>
              <a:t>Simulation</a:t>
            </a:r>
          </a:p>
        </p:txBody>
      </p:sp>
      <p:sp>
        <p:nvSpPr>
          <p:cNvPr id="3" name="Espace réservé de la date 2">
            <a:extLst>
              <a:ext uri="{FF2B5EF4-FFF2-40B4-BE49-F238E27FC236}">
                <a16:creationId xmlns:a16="http://schemas.microsoft.com/office/drawing/2014/main" id="{6E8C9483-9EDA-B3EA-1A15-458CBA2AB57F}"/>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1BBD791C-49B2-1438-DB52-23498C9B868D}"/>
              </a:ext>
            </a:extLst>
          </p:cNvPr>
          <p:cNvSpPr>
            <a:spLocks noGrp="1"/>
          </p:cNvSpPr>
          <p:nvPr>
            <p:ph type="ftr" sz="quarter" idx="11"/>
          </p:nvPr>
        </p:nvSpPr>
        <p:spPr/>
        <p:txBody>
          <a:bodyPr/>
          <a:lstStyle/>
          <a:p>
            <a:r>
              <a:rPr lang="fr-FR" dirty="0"/>
              <a:t>Inspection pédagogique régionale</a:t>
            </a:r>
          </a:p>
        </p:txBody>
      </p:sp>
      <p:sp>
        <p:nvSpPr>
          <p:cNvPr id="5" name="Espace réservé du numéro de diapositive 4">
            <a:extLst>
              <a:ext uri="{FF2B5EF4-FFF2-40B4-BE49-F238E27FC236}">
                <a16:creationId xmlns:a16="http://schemas.microsoft.com/office/drawing/2014/main" id="{328D3542-089E-3D92-9C8C-D797596B2D00}"/>
              </a:ext>
            </a:extLst>
          </p:cNvPr>
          <p:cNvSpPr>
            <a:spLocks noGrp="1"/>
          </p:cNvSpPr>
          <p:nvPr>
            <p:ph type="sldNum" sz="quarter" idx="12"/>
          </p:nvPr>
        </p:nvSpPr>
        <p:spPr/>
        <p:txBody>
          <a:bodyPr/>
          <a:lstStyle/>
          <a:p>
            <a:fld id="{733122C9-A0B9-462F-8757-0847AD287B63}" type="slidenum">
              <a:rPr lang="fr-FR" smtClean="0"/>
              <a:pPr/>
              <a:t>40</a:t>
            </a:fld>
            <a:endParaRPr lang="fr-FR" dirty="0"/>
          </a:p>
        </p:txBody>
      </p:sp>
      <p:pic>
        <p:nvPicPr>
          <p:cNvPr id="8" name="Image 7">
            <a:extLst>
              <a:ext uri="{FF2B5EF4-FFF2-40B4-BE49-F238E27FC236}">
                <a16:creationId xmlns:a16="http://schemas.microsoft.com/office/drawing/2014/main" id="{A4B00BFB-8D3B-9B54-DB97-2F75499AE708}"/>
              </a:ext>
            </a:extLst>
          </p:cNvPr>
          <p:cNvPicPr>
            <a:picLocks noChangeAspect="1"/>
          </p:cNvPicPr>
          <p:nvPr/>
        </p:nvPicPr>
        <p:blipFill>
          <a:blip r:embed="rId2"/>
          <a:stretch>
            <a:fillRect/>
          </a:stretch>
        </p:blipFill>
        <p:spPr>
          <a:xfrm>
            <a:off x="1352100" y="1232182"/>
            <a:ext cx="6439799" cy="2419688"/>
          </a:xfrm>
          <a:prstGeom prst="rect">
            <a:avLst/>
          </a:prstGeom>
        </p:spPr>
      </p:pic>
      <p:sp>
        <p:nvSpPr>
          <p:cNvPr id="9" name="ZoneTexte 8">
            <a:extLst>
              <a:ext uri="{FF2B5EF4-FFF2-40B4-BE49-F238E27FC236}">
                <a16:creationId xmlns:a16="http://schemas.microsoft.com/office/drawing/2014/main" id="{1A0D2308-6A44-DEAC-66EC-317C7BD56DA9}"/>
              </a:ext>
            </a:extLst>
          </p:cNvPr>
          <p:cNvSpPr txBox="1"/>
          <p:nvPr/>
        </p:nvSpPr>
        <p:spPr>
          <a:xfrm>
            <a:off x="359999" y="4278443"/>
            <a:ext cx="1872208" cy="369332"/>
          </a:xfrm>
          <a:prstGeom prst="rect">
            <a:avLst/>
          </a:prstGeom>
          <a:noFill/>
        </p:spPr>
        <p:txBody>
          <a:bodyPr wrap="square" rtlCol="0">
            <a:spAutoFit/>
          </a:bodyPr>
          <a:lstStyle/>
          <a:p>
            <a:r>
              <a:rPr lang="fr-FR" dirty="0">
                <a:hlinkClick r:id="rId3" action="ppaction://hlinksldjump"/>
              </a:rPr>
              <a:t>Ressource ISIS</a:t>
            </a:r>
            <a:endParaRPr lang="fr-FR" dirty="0"/>
          </a:p>
        </p:txBody>
      </p:sp>
      <p:sp>
        <p:nvSpPr>
          <p:cNvPr id="10" name="ZoneTexte 9">
            <a:extLst>
              <a:ext uri="{FF2B5EF4-FFF2-40B4-BE49-F238E27FC236}">
                <a16:creationId xmlns:a16="http://schemas.microsoft.com/office/drawing/2014/main" id="{460CB09E-7C20-DC25-01D9-1DB918B64060}"/>
              </a:ext>
            </a:extLst>
          </p:cNvPr>
          <p:cNvSpPr txBox="1"/>
          <p:nvPr/>
        </p:nvSpPr>
        <p:spPr>
          <a:xfrm>
            <a:off x="4420510" y="3658724"/>
            <a:ext cx="4338007" cy="1169551"/>
          </a:xfrm>
          <a:prstGeom prst="rect">
            <a:avLst/>
          </a:prstGeom>
          <a:noFill/>
        </p:spPr>
        <p:txBody>
          <a:bodyPr wrap="square" rtlCol="0">
            <a:spAutoFit/>
          </a:bodyPr>
          <a:lstStyle/>
          <a:p>
            <a:pPr marL="285750" indent="-285750">
              <a:buFont typeface="Arial" panose="020B0604020202020204" pitchFamily="34" charset="0"/>
              <a:buChar char="•"/>
            </a:pPr>
            <a:r>
              <a:rPr lang="fr-FR" sz="1400" dirty="0">
                <a:solidFill>
                  <a:schemeClr val="tx2">
                    <a:lumMod val="60000"/>
                    <a:lumOff val="40000"/>
                  </a:schemeClr>
                </a:solidFill>
              </a:rPr>
              <a:t>Ajout d’un composant de bibliothèque</a:t>
            </a:r>
          </a:p>
          <a:p>
            <a:pPr marL="285750" indent="-285750">
              <a:buFont typeface="Arial" panose="020B0604020202020204" pitchFamily="34" charset="0"/>
              <a:buChar char="•"/>
            </a:pPr>
            <a:r>
              <a:rPr lang="fr-FR" sz="1400" dirty="0">
                <a:solidFill>
                  <a:schemeClr val="tx2">
                    <a:lumMod val="60000"/>
                    <a:lumOff val="40000"/>
                  </a:schemeClr>
                </a:solidFill>
              </a:rPr>
              <a:t>Ajout d’un relais (un autre déjà existant)</a:t>
            </a:r>
          </a:p>
          <a:p>
            <a:pPr marL="285750" indent="-285750">
              <a:buFont typeface="Arial" panose="020B0604020202020204" pitchFamily="34" charset="0"/>
              <a:buChar char="•"/>
            </a:pPr>
            <a:r>
              <a:rPr lang="fr-FR" sz="1400" dirty="0">
                <a:solidFill>
                  <a:schemeClr val="tx2">
                    <a:lumMod val="60000"/>
                    <a:lumOff val="40000"/>
                  </a:schemeClr>
                </a:solidFill>
              </a:rPr>
              <a:t>Import du programme de la partie précédente</a:t>
            </a:r>
          </a:p>
          <a:p>
            <a:pPr marL="285750" indent="-285750">
              <a:buFont typeface="Arial" panose="020B0604020202020204" pitchFamily="34" charset="0"/>
              <a:buChar char="•"/>
            </a:pPr>
            <a:r>
              <a:rPr lang="fr-FR" sz="1400" dirty="0">
                <a:solidFill>
                  <a:schemeClr val="tx2">
                    <a:lumMod val="60000"/>
                    <a:lumOff val="40000"/>
                  </a:schemeClr>
                </a:solidFill>
              </a:rPr>
              <a:t>Choix du paramètre de simulation </a:t>
            </a:r>
          </a:p>
          <a:p>
            <a:pPr marL="285750" indent="-285750">
              <a:buFont typeface="Arial" panose="020B0604020202020204" pitchFamily="34" charset="0"/>
              <a:buChar char="•"/>
            </a:pPr>
            <a:r>
              <a:rPr lang="fr-FR" sz="1400" dirty="0">
                <a:solidFill>
                  <a:schemeClr val="tx2">
                    <a:lumMod val="60000"/>
                    <a:lumOff val="40000"/>
                  </a:schemeClr>
                </a:solidFill>
              </a:rPr>
              <a:t>Observation du comportement simulé</a:t>
            </a:r>
            <a:endParaRPr lang="fr-FR" dirty="0">
              <a:solidFill>
                <a:schemeClr val="tx2">
                  <a:lumMod val="60000"/>
                  <a:lumOff val="40000"/>
                </a:schemeClr>
              </a:solidFill>
            </a:endParaRPr>
          </a:p>
        </p:txBody>
      </p:sp>
    </p:spTree>
    <p:extLst>
      <p:ext uri="{BB962C8B-B14F-4D97-AF65-F5344CB8AC3E}">
        <p14:creationId xmlns:p14="http://schemas.microsoft.com/office/powerpoint/2010/main" val="3969963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D2908D9-0A24-5BCC-9488-066B33E1ED16}"/>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88CB6B7F-70D1-E747-6747-5466DF1BEC11}"/>
              </a:ext>
            </a:extLst>
          </p:cNvPr>
          <p:cNvSpPr>
            <a:spLocks noGrp="1"/>
          </p:cNvSpPr>
          <p:nvPr>
            <p:ph type="ftr" sz="quarter" idx="11"/>
          </p:nvPr>
        </p:nvSpPr>
        <p:spPr/>
        <p:txBody>
          <a:bodyPr/>
          <a:lstStyle/>
          <a:p>
            <a:r>
              <a:rPr lang="fr-FR"/>
              <a:t>Inspection pédagogique régionale</a:t>
            </a:r>
            <a:endParaRPr lang="fr-FR" dirty="0"/>
          </a:p>
        </p:txBody>
      </p:sp>
      <p:sp>
        <p:nvSpPr>
          <p:cNvPr id="5" name="Espace réservé du numéro de diapositive 4">
            <a:extLst>
              <a:ext uri="{FF2B5EF4-FFF2-40B4-BE49-F238E27FC236}">
                <a16:creationId xmlns:a16="http://schemas.microsoft.com/office/drawing/2014/main" id="{1B3522C1-8B06-3015-ECB7-FB401D54151B}"/>
              </a:ext>
            </a:extLst>
          </p:cNvPr>
          <p:cNvSpPr>
            <a:spLocks noGrp="1"/>
          </p:cNvSpPr>
          <p:nvPr>
            <p:ph type="sldNum" sz="quarter" idx="12"/>
          </p:nvPr>
        </p:nvSpPr>
        <p:spPr/>
        <p:txBody>
          <a:bodyPr/>
          <a:lstStyle/>
          <a:p>
            <a:fld id="{733122C9-A0B9-462F-8757-0847AD287B63}" type="slidenum">
              <a:rPr lang="fr-FR" smtClean="0"/>
              <a:pPr/>
              <a:t>41</a:t>
            </a:fld>
            <a:endParaRPr lang="fr-FR" dirty="0"/>
          </a:p>
        </p:txBody>
      </p:sp>
      <p:pic>
        <p:nvPicPr>
          <p:cNvPr id="8" name="Image 7">
            <a:extLst>
              <a:ext uri="{FF2B5EF4-FFF2-40B4-BE49-F238E27FC236}">
                <a16:creationId xmlns:a16="http://schemas.microsoft.com/office/drawing/2014/main" id="{C6522DA9-4FBE-0313-2541-D8559DD67A3A}"/>
              </a:ext>
            </a:extLst>
          </p:cNvPr>
          <p:cNvPicPr>
            <a:picLocks noChangeAspect="1"/>
          </p:cNvPicPr>
          <p:nvPr/>
        </p:nvPicPr>
        <p:blipFill>
          <a:blip r:embed="rId2"/>
          <a:stretch>
            <a:fillRect/>
          </a:stretch>
        </p:blipFill>
        <p:spPr>
          <a:xfrm>
            <a:off x="1680759" y="267494"/>
            <a:ext cx="5782482" cy="4467849"/>
          </a:xfrm>
          <a:prstGeom prst="rect">
            <a:avLst/>
          </a:prstGeom>
        </p:spPr>
      </p:pic>
    </p:spTree>
    <p:extLst>
      <p:ext uri="{BB962C8B-B14F-4D97-AF65-F5344CB8AC3E}">
        <p14:creationId xmlns:p14="http://schemas.microsoft.com/office/powerpoint/2010/main" val="8750070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C6385-2346-7807-4E57-294AB4B2B46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FCC7631-31D8-9091-3F86-36F9DB90FBBE}"/>
              </a:ext>
            </a:extLst>
          </p:cNvPr>
          <p:cNvSpPr>
            <a:spLocks noGrp="1"/>
          </p:cNvSpPr>
          <p:nvPr>
            <p:ph type="title"/>
          </p:nvPr>
        </p:nvSpPr>
        <p:spPr/>
        <p:txBody>
          <a:bodyPr/>
          <a:lstStyle/>
          <a:p>
            <a:r>
              <a:rPr lang="fr-FR" dirty="0"/>
              <a:t>Expérimentation</a:t>
            </a:r>
          </a:p>
        </p:txBody>
      </p:sp>
      <p:sp>
        <p:nvSpPr>
          <p:cNvPr id="3" name="Espace réservé de la date 2">
            <a:extLst>
              <a:ext uri="{FF2B5EF4-FFF2-40B4-BE49-F238E27FC236}">
                <a16:creationId xmlns:a16="http://schemas.microsoft.com/office/drawing/2014/main" id="{729E33EC-0AE2-49B2-3CA4-E68ADB41AE88}"/>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154FC1EE-7B6F-54F8-C083-1E0FD934B2A1}"/>
              </a:ext>
            </a:extLst>
          </p:cNvPr>
          <p:cNvSpPr>
            <a:spLocks noGrp="1"/>
          </p:cNvSpPr>
          <p:nvPr>
            <p:ph type="ftr" sz="quarter" idx="11"/>
          </p:nvPr>
        </p:nvSpPr>
        <p:spPr/>
        <p:txBody>
          <a:bodyPr/>
          <a:lstStyle/>
          <a:p>
            <a:r>
              <a:rPr lang="fr-FR" dirty="0"/>
              <a:t>Inspection pédagogique régionale</a:t>
            </a:r>
          </a:p>
        </p:txBody>
      </p:sp>
      <p:sp>
        <p:nvSpPr>
          <p:cNvPr id="5" name="Espace réservé du numéro de diapositive 4">
            <a:extLst>
              <a:ext uri="{FF2B5EF4-FFF2-40B4-BE49-F238E27FC236}">
                <a16:creationId xmlns:a16="http://schemas.microsoft.com/office/drawing/2014/main" id="{1B22A738-1CAF-E634-40E6-516A2EEEDCD4}"/>
              </a:ext>
            </a:extLst>
          </p:cNvPr>
          <p:cNvSpPr>
            <a:spLocks noGrp="1"/>
          </p:cNvSpPr>
          <p:nvPr>
            <p:ph type="sldNum" sz="quarter" idx="12"/>
          </p:nvPr>
        </p:nvSpPr>
        <p:spPr/>
        <p:txBody>
          <a:bodyPr/>
          <a:lstStyle/>
          <a:p>
            <a:fld id="{733122C9-A0B9-462F-8757-0847AD287B63}" type="slidenum">
              <a:rPr lang="fr-FR" smtClean="0"/>
              <a:pPr/>
              <a:t>42</a:t>
            </a:fld>
            <a:endParaRPr lang="fr-FR" dirty="0"/>
          </a:p>
        </p:txBody>
      </p:sp>
      <p:sp>
        <p:nvSpPr>
          <p:cNvPr id="9" name="ZoneTexte 8">
            <a:extLst>
              <a:ext uri="{FF2B5EF4-FFF2-40B4-BE49-F238E27FC236}">
                <a16:creationId xmlns:a16="http://schemas.microsoft.com/office/drawing/2014/main" id="{0B3BAFBF-A54B-3F2C-2854-56D4FBA5B952}"/>
              </a:ext>
            </a:extLst>
          </p:cNvPr>
          <p:cNvSpPr txBox="1"/>
          <p:nvPr/>
        </p:nvSpPr>
        <p:spPr>
          <a:xfrm>
            <a:off x="359998" y="4278443"/>
            <a:ext cx="2267785" cy="369332"/>
          </a:xfrm>
          <a:prstGeom prst="rect">
            <a:avLst/>
          </a:prstGeom>
          <a:noFill/>
        </p:spPr>
        <p:txBody>
          <a:bodyPr wrap="square" rtlCol="0">
            <a:spAutoFit/>
          </a:bodyPr>
          <a:lstStyle/>
          <a:p>
            <a:r>
              <a:rPr lang="fr-FR" dirty="0">
                <a:hlinkClick r:id="rId2" action="ppaction://hlinksldjump"/>
              </a:rPr>
              <a:t>Ressource Matériel</a:t>
            </a:r>
            <a:endParaRPr lang="fr-FR" dirty="0"/>
          </a:p>
        </p:txBody>
      </p:sp>
      <p:sp>
        <p:nvSpPr>
          <p:cNvPr id="10" name="ZoneTexte 9">
            <a:extLst>
              <a:ext uri="{FF2B5EF4-FFF2-40B4-BE49-F238E27FC236}">
                <a16:creationId xmlns:a16="http://schemas.microsoft.com/office/drawing/2014/main" id="{15A70EAB-6F50-6E54-908B-A6EAE512DFF3}"/>
              </a:ext>
            </a:extLst>
          </p:cNvPr>
          <p:cNvSpPr txBox="1"/>
          <p:nvPr/>
        </p:nvSpPr>
        <p:spPr>
          <a:xfrm>
            <a:off x="4445992" y="3515308"/>
            <a:ext cx="4338007" cy="1200329"/>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chemeClr val="tx2">
                    <a:lumMod val="60000"/>
                    <a:lumOff val="40000"/>
                  </a:schemeClr>
                </a:solidFill>
              </a:rPr>
              <a:t>Réalisation du montage</a:t>
            </a:r>
          </a:p>
          <a:p>
            <a:pPr marL="285750" indent="-285750">
              <a:buFont typeface="Arial" panose="020B0604020202020204" pitchFamily="34" charset="0"/>
              <a:buChar char="•"/>
            </a:pPr>
            <a:r>
              <a:rPr lang="fr-FR" dirty="0">
                <a:solidFill>
                  <a:schemeClr val="tx2">
                    <a:lumMod val="60000"/>
                    <a:lumOff val="40000"/>
                  </a:schemeClr>
                </a:solidFill>
              </a:rPr>
              <a:t>Proposition d’un protocole d’essai</a:t>
            </a:r>
          </a:p>
          <a:p>
            <a:pPr marL="285750" indent="-285750">
              <a:buFont typeface="Arial" panose="020B0604020202020204" pitchFamily="34" charset="0"/>
              <a:buChar char="•"/>
            </a:pPr>
            <a:r>
              <a:rPr lang="fr-FR" dirty="0">
                <a:solidFill>
                  <a:schemeClr val="tx2">
                    <a:lumMod val="60000"/>
                    <a:lumOff val="40000"/>
                  </a:schemeClr>
                </a:solidFill>
              </a:rPr>
              <a:t>Mise en œuvre de l’essai</a:t>
            </a:r>
          </a:p>
          <a:p>
            <a:pPr marL="285750" indent="-285750">
              <a:buFont typeface="Arial" panose="020B0604020202020204" pitchFamily="34" charset="0"/>
              <a:buChar char="•"/>
            </a:pPr>
            <a:r>
              <a:rPr lang="fr-FR" dirty="0">
                <a:solidFill>
                  <a:schemeClr val="tx2">
                    <a:lumMod val="60000"/>
                    <a:lumOff val="40000"/>
                  </a:schemeClr>
                </a:solidFill>
              </a:rPr>
              <a:t>Conclusion / nouvelle fonctionnalité</a:t>
            </a:r>
          </a:p>
        </p:txBody>
      </p:sp>
      <p:pic>
        <p:nvPicPr>
          <p:cNvPr id="7" name="Image 6">
            <a:extLst>
              <a:ext uri="{FF2B5EF4-FFF2-40B4-BE49-F238E27FC236}">
                <a16:creationId xmlns:a16="http://schemas.microsoft.com/office/drawing/2014/main" id="{1DCF9973-897B-0346-0044-3CAF3EE9E43A}"/>
              </a:ext>
            </a:extLst>
          </p:cNvPr>
          <p:cNvPicPr>
            <a:picLocks noChangeAspect="1"/>
          </p:cNvPicPr>
          <p:nvPr/>
        </p:nvPicPr>
        <p:blipFill>
          <a:blip r:embed="rId3"/>
          <a:stretch>
            <a:fillRect/>
          </a:stretch>
        </p:blipFill>
        <p:spPr>
          <a:xfrm>
            <a:off x="1296103" y="1264343"/>
            <a:ext cx="6382641" cy="1924319"/>
          </a:xfrm>
          <a:prstGeom prst="rect">
            <a:avLst/>
          </a:prstGeom>
        </p:spPr>
      </p:pic>
    </p:spTree>
    <p:extLst>
      <p:ext uri="{BB962C8B-B14F-4D97-AF65-F5344CB8AC3E}">
        <p14:creationId xmlns:p14="http://schemas.microsoft.com/office/powerpoint/2010/main" val="336217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7681D47-42F7-0FB1-D7D4-E6ED21BB8900}"/>
              </a:ext>
            </a:extLst>
          </p:cNvPr>
          <p:cNvSpPr>
            <a:spLocks noGrp="1"/>
          </p:cNvSpPr>
          <p:nvPr>
            <p:ph type="dt" sz="half" idx="10"/>
          </p:nvPr>
        </p:nvSpPr>
        <p:spPr/>
        <p:txBody>
          <a:bodyPr/>
          <a:lstStyle/>
          <a:p>
            <a:pPr algn="r"/>
            <a:fld id="{F6BA0A05-28D1-034A-ABB1-7FD89A42446D}" type="datetime1">
              <a:rPr lang="fr-FR" cap="all" smtClean="0"/>
              <a:t>21/05/2025</a:t>
            </a:fld>
            <a:endParaRPr lang="fr-FR" cap="all" dirty="0"/>
          </a:p>
        </p:txBody>
      </p:sp>
      <p:sp>
        <p:nvSpPr>
          <p:cNvPr id="4" name="Espace réservé du pied de page 3">
            <a:extLst>
              <a:ext uri="{FF2B5EF4-FFF2-40B4-BE49-F238E27FC236}">
                <a16:creationId xmlns:a16="http://schemas.microsoft.com/office/drawing/2014/main" id="{D1D74DB0-F44F-D929-D783-D45801CE2FCD}"/>
              </a:ext>
            </a:extLst>
          </p:cNvPr>
          <p:cNvSpPr>
            <a:spLocks noGrp="1"/>
          </p:cNvSpPr>
          <p:nvPr>
            <p:ph type="ftr" sz="quarter" idx="11"/>
          </p:nvPr>
        </p:nvSpPr>
        <p:spPr/>
        <p:txBody>
          <a:bodyPr/>
          <a:lstStyle/>
          <a:p>
            <a:r>
              <a:rPr lang="fr-FR"/>
              <a:t>Inspection pédagogique régionale</a:t>
            </a:r>
            <a:endParaRPr lang="fr-FR" dirty="0"/>
          </a:p>
        </p:txBody>
      </p:sp>
      <p:sp>
        <p:nvSpPr>
          <p:cNvPr id="5" name="Espace réservé du numéro de diapositive 4">
            <a:extLst>
              <a:ext uri="{FF2B5EF4-FFF2-40B4-BE49-F238E27FC236}">
                <a16:creationId xmlns:a16="http://schemas.microsoft.com/office/drawing/2014/main" id="{34EE5727-631E-D469-30B0-62F58ADEDDF3}"/>
              </a:ext>
            </a:extLst>
          </p:cNvPr>
          <p:cNvSpPr>
            <a:spLocks noGrp="1"/>
          </p:cNvSpPr>
          <p:nvPr>
            <p:ph type="sldNum" sz="quarter" idx="12"/>
          </p:nvPr>
        </p:nvSpPr>
        <p:spPr/>
        <p:txBody>
          <a:bodyPr/>
          <a:lstStyle/>
          <a:p>
            <a:fld id="{733122C9-A0B9-462F-8757-0847AD287B63}" type="slidenum">
              <a:rPr lang="fr-FR" smtClean="0"/>
              <a:pPr/>
              <a:t>43</a:t>
            </a:fld>
            <a:endParaRPr lang="fr-FR" dirty="0"/>
          </a:p>
        </p:txBody>
      </p:sp>
      <p:pic>
        <p:nvPicPr>
          <p:cNvPr id="14" name="Image 13">
            <a:extLst>
              <a:ext uri="{FF2B5EF4-FFF2-40B4-BE49-F238E27FC236}">
                <a16:creationId xmlns:a16="http://schemas.microsoft.com/office/drawing/2014/main" id="{D69F4847-509E-31E0-E2B0-F8A0B81D1EF3}"/>
              </a:ext>
            </a:extLst>
          </p:cNvPr>
          <p:cNvPicPr>
            <a:picLocks noChangeAspect="1"/>
          </p:cNvPicPr>
          <p:nvPr/>
        </p:nvPicPr>
        <p:blipFill>
          <a:blip r:embed="rId2"/>
          <a:stretch>
            <a:fillRect/>
          </a:stretch>
        </p:blipFill>
        <p:spPr>
          <a:xfrm>
            <a:off x="35150" y="3075806"/>
            <a:ext cx="5553850" cy="1629002"/>
          </a:xfrm>
          <a:prstGeom prst="rect">
            <a:avLst/>
          </a:prstGeom>
        </p:spPr>
      </p:pic>
      <p:pic>
        <p:nvPicPr>
          <p:cNvPr id="12" name="Image 11">
            <a:extLst>
              <a:ext uri="{FF2B5EF4-FFF2-40B4-BE49-F238E27FC236}">
                <a16:creationId xmlns:a16="http://schemas.microsoft.com/office/drawing/2014/main" id="{764CC01C-3D21-A5B9-765D-927F60E6AFDC}"/>
              </a:ext>
            </a:extLst>
          </p:cNvPr>
          <p:cNvPicPr>
            <a:picLocks noChangeAspect="1"/>
          </p:cNvPicPr>
          <p:nvPr/>
        </p:nvPicPr>
        <p:blipFill>
          <a:blip r:embed="rId3"/>
          <a:stretch>
            <a:fillRect/>
          </a:stretch>
        </p:blipFill>
        <p:spPr>
          <a:xfrm>
            <a:off x="4355518" y="193968"/>
            <a:ext cx="4428482" cy="4229532"/>
          </a:xfrm>
          <a:prstGeom prst="rect">
            <a:avLst/>
          </a:prstGeom>
        </p:spPr>
      </p:pic>
    </p:spTree>
    <p:extLst>
      <p:ext uri="{BB962C8B-B14F-4D97-AF65-F5344CB8AC3E}">
        <p14:creationId xmlns:p14="http://schemas.microsoft.com/office/powerpoint/2010/main" val="1614178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C2A4F-D63C-4997-8EC6-A561DF85AEAA}"/>
            </a:ext>
          </a:extLst>
        </p:cNvPr>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BADC4813-CB4E-1541-D289-E379B4EB49B1}"/>
              </a:ext>
            </a:extLst>
          </p:cNvPr>
          <p:cNvSpPr>
            <a:spLocks noGrp="1"/>
          </p:cNvSpPr>
          <p:nvPr>
            <p:ph type="body" sz="quarter" idx="13"/>
          </p:nvPr>
        </p:nvSpPr>
        <p:spPr>
          <a:xfrm>
            <a:off x="2267744" y="180000"/>
            <a:ext cx="5688632" cy="360000"/>
          </a:xfrm>
        </p:spPr>
        <p:txBody>
          <a:bodyPr/>
          <a:lstStyle/>
          <a:p>
            <a:pPr marL="0" indent="0" algn="l">
              <a:buNone/>
            </a:pPr>
            <a:r>
              <a:rPr lang="fr-FR" sz="2000" dirty="0">
                <a:solidFill>
                  <a:srgbClr val="0070C0"/>
                </a:solidFill>
                <a:latin typeface="Marianne" panose="02000000000000000000" pitchFamily="2" charset="0"/>
              </a:rPr>
              <a:t>Enseignement de spécialité 2I2D – BAC STI2D</a:t>
            </a:r>
          </a:p>
        </p:txBody>
      </p:sp>
      <p:sp>
        <p:nvSpPr>
          <p:cNvPr id="2" name="Espace réservé de la date 1">
            <a:extLst>
              <a:ext uri="{FF2B5EF4-FFF2-40B4-BE49-F238E27FC236}">
                <a16:creationId xmlns:a16="http://schemas.microsoft.com/office/drawing/2014/main" id="{16F137DD-43B1-E271-D44A-1FE666EFD82F}"/>
              </a:ext>
            </a:extLst>
          </p:cNvPr>
          <p:cNvSpPr>
            <a:spLocks noGrp="1"/>
          </p:cNvSpPr>
          <p:nvPr>
            <p:ph type="dt" sz="half" idx="10"/>
          </p:nvPr>
        </p:nvSpPr>
        <p:spPr/>
        <p:txBody>
          <a:bodyPr/>
          <a:lstStyle/>
          <a:p>
            <a:pPr algn="r"/>
            <a:fld id="{EE612037-077B-4C12-BA9C-1F30ABED5F12}" type="datetime1">
              <a:rPr lang="fr-FR" cap="all" smtClean="0">
                <a:latin typeface="Marianne" panose="02000000000000000000" pitchFamily="2" charset="0"/>
              </a:rPr>
              <a:t>21/05/2025</a:t>
            </a:fld>
            <a:endParaRPr lang="fr-FR" cap="all" dirty="0">
              <a:latin typeface="Marianne" panose="02000000000000000000" pitchFamily="2" charset="0"/>
            </a:endParaRPr>
          </a:p>
        </p:txBody>
      </p:sp>
      <p:sp>
        <p:nvSpPr>
          <p:cNvPr id="3" name="Espace réservé du pied de page 2">
            <a:extLst>
              <a:ext uri="{FF2B5EF4-FFF2-40B4-BE49-F238E27FC236}">
                <a16:creationId xmlns:a16="http://schemas.microsoft.com/office/drawing/2014/main" id="{69154614-B2F6-C89D-BB1E-33CFDA57EBB7}"/>
              </a:ext>
            </a:extLst>
          </p:cNvPr>
          <p:cNvSpPr>
            <a:spLocks noGrp="1"/>
          </p:cNvSpPr>
          <p:nvPr>
            <p:ph type="ftr" sz="quarter" idx="11"/>
          </p:nvPr>
        </p:nvSpPr>
        <p:spPr/>
        <p:txBody>
          <a:bodyPr/>
          <a:lstStyle/>
          <a:p>
            <a:r>
              <a:rPr lang="fr-FR" dirty="0">
                <a:latin typeface="Marianne" panose="02000000000000000000" pitchFamily="2" charset="0"/>
              </a:rPr>
              <a:t>Inspection générale de l’éducation, du sport et de la recherche</a:t>
            </a:r>
          </a:p>
        </p:txBody>
      </p:sp>
      <p:sp>
        <p:nvSpPr>
          <p:cNvPr id="4" name="Espace réservé du numéro de diapositive 3">
            <a:extLst>
              <a:ext uri="{FF2B5EF4-FFF2-40B4-BE49-F238E27FC236}">
                <a16:creationId xmlns:a16="http://schemas.microsoft.com/office/drawing/2014/main" id="{451CE2E1-8D32-755A-B104-ED5212AF4273}"/>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5</a:t>
            </a:fld>
            <a:endParaRPr lang="fr-FR" dirty="0">
              <a:latin typeface="Marianne" panose="02000000000000000000" pitchFamily="2" charset="0"/>
            </a:endParaRPr>
          </a:p>
        </p:txBody>
      </p:sp>
      <p:sp>
        <p:nvSpPr>
          <p:cNvPr id="5" name="Rectangle : coins arrondis 4">
            <a:extLst>
              <a:ext uri="{FF2B5EF4-FFF2-40B4-BE49-F238E27FC236}">
                <a16:creationId xmlns:a16="http://schemas.microsoft.com/office/drawing/2014/main" id="{1946AA65-522C-3698-7930-506122C1E788}"/>
              </a:ext>
            </a:extLst>
          </p:cNvPr>
          <p:cNvSpPr/>
          <p:nvPr/>
        </p:nvSpPr>
        <p:spPr>
          <a:xfrm>
            <a:off x="190328" y="949345"/>
            <a:ext cx="4590276" cy="571188"/>
          </a:xfrm>
          <a:prstGeom prst="roundRect">
            <a:avLst/>
          </a:prstGeom>
          <a:solidFill>
            <a:schemeClr val="accent5">
              <a:lumMod val="20000"/>
              <a:lumOff val="80000"/>
              <a:alpha val="25098"/>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fr-FR" sz="1400" b="1" dirty="0">
                <a:solidFill>
                  <a:schemeClr val="tx1"/>
                </a:solidFill>
                <a:latin typeface="Marianne" panose="02000000000000000000" pitchFamily="2" charset="0"/>
              </a:rPr>
              <a:t>1 . Découverte de la problématique technique et du produit support de l’épreuve</a:t>
            </a:r>
          </a:p>
        </p:txBody>
      </p:sp>
      <p:sp>
        <p:nvSpPr>
          <p:cNvPr id="9" name="Rectangle : coins arrondis 8">
            <a:extLst>
              <a:ext uri="{FF2B5EF4-FFF2-40B4-BE49-F238E27FC236}">
                <a16:creationId xmlns:a16="http://schemas.microsoft.com/office/drawing/2014/main" id="{8E1C925C-B449-B920-CC4B-2F5FADCFAD00}"/>
              </a:ext>
            </a:extLst>
          </p:cNvPr>
          <p:cNvSpPr/>
          <p:nvPr/>
        </p:nvSpPr>
        <p:spPr>
          <a:xfrm>
            <a:off x="190328" y="2886854"/>
            <a:ext cx="2402540" cy="571188"/>
          </a:xfrm>
          <a:prstGeom prst="roundRect">
            <a:avLst/>
          </a:prstGeom>
          <a:solidFill>
            <a:schemeClr val="accent2">
              <a:lumMod val="20000"/>
              <a:lumOff val="80000"/>
              <a:alpha val="25098"/>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tx1"/>
                </a:solidFill>
                <a:latin typeface="Marianne" panose="02000000000000000000" pitchFamily="2" charset="0"/>
              </a:rPr>
              <a:t>3. Conception</a:t>
            </a:r>
          </a:p>
        </p:txBody>
      </p:sp>
      <p:sp>
        <p:nvSpPr>
          <p:cNvPr id="12" name="Rectangle : coins arrondis 11">
            <a:extLst>
              <a:ext uri="{FF2B5EF4-FFF2-40B4-BE49-F238E27FC236}">
                <a16:creationId xmlns:a16="http://schemas.microsoft.com/office/drawing/2014/main" id="{51A2F6E4-8E20-C1B3-E265-B3991EAD6542}"/>
              </a:ext>
            </a:extLst>
          </p:cNvPr>
          <p:cNvSpPr/>
          <p:nvPr/>
        </p:nvSpPr>
        <p:spPr>
          <a:xfrm>
            <a:off x="190328" y="1782217"/>
            <a:ext cx="2402540" cy="571188"/>
          </a:xfrm>
          <a:prstGeom prst="roundRect">
            <a:avLst/>
          </a:prstGeom>
          <a:solidFill>
            <a:schemeClr val="accent1">
              <a:lumMod val="10000"/>
              <a:lumOff val="90000"/>
              <a:alpha val="25098"/>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tx1"/>
                </a:solidFill>
                <a:latin typeface="Marianne" panose="02000000000000000000" pitchFamily="2" charset="0"/>
              </a:rPr>
              <a:t>2. Simulation</a:t>
            </a:r>
          </a:p>
        </p:txBody>
      </p:sp>
      <p:sp>
        <p:nvSpPr>
          <p:cNvPr id="13" name="Rectangle : coins arrondis 12">
            <a:extLst>
              <a:ext uri="{FF2B5EF4-FFF2-40B4-BE49-F238E27FC236}">
                <a16:creationId xmlns:a16="http://schemas.microsoft.com/office/drawing/2014/main" id="{C754A489-F3E3-95B3-0D0E-10DB2DDA6007}"/>
              </a:ext>
            </a:extLst>
          </p:cNvPr>
          <p:cNvSpPr/>
          <p:nvPr/>
        </p:nvSpPr>
        <p:spPr>
          <a:xfrm>
            <a:off x="190328" y="4085938"/>
            <a:ext cx="2402540" cy="571188"/>
          </a:xfrm>
          <a:prstGeom prst="roundRect">
            <a:avLst/>
          </a:prstGeom>
          <a:solidFill>
            <a:schemeClr val="accent6">
              <a:lumMod val="20000"/>
              <a:lumOff val="80000"/>
              <a:alpha val="25098"/>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tx1"/>
                </a:solidFill>
                <a:latin typeface="Marianne" panose="02000000000000000000" pitchFamily="2" charset="0"/>
              </a:rPr>
              <a:t>4. Expérimentation</a:t>
            </a:r>
          </a:p>
        </p:txBody>
      </p:sp>
      <p:sp>
        <p:nvSpPr>
          <p:cNvPr id="8" name="ZoneTexte 7">
            <a:extLst>
              <a:ext uri="{FF2B5EF4-FFF2-40B4-BE49-F238E27FC236}">
                <a16:creationId xmlns:a16="http://schemas.microsoft.com/office/drawing/2014/main" id="{FADA3F20-408F-9C28-34A4-09BE0A8CD0E0}"/>
              </a:ext>
            </a:extLst>
          </p:cNvPr>
          <p:cNvSpPr txBox="1"/>
          <p:nvPr/>
        </p:nvSpPr>
        <p:spPr>
          <a:xfrm>
            <a:off x="4572000" y="824298"/>
            <a:ext cx="4572000" cy="817853"/>
          </a:xfrm>
          <a:prstGeom prst="rect">
            <a:avLst/>
          </a:prstGeom>
          <a:noFill/>
        </p:spPr>
        <p:txBody>
          <a:bodyPr wrap="square">
            <a:spAutoFit/>
          </a:bodyPr>
          <a:lstStyle/>
          <a:p>
            <a:pPr marL="457200">
              <a:lnSpc>
                <a:spcPct val="115000"/>
              </a:lnSpc>
              <a:spcAft>
                <a:spcPts val="1200"/>
              </a:spcAft>
              <a:tabLst>
                <a:tab pos="5490845" algn="l"/>
              </a:tabLst>
            </a:pPr>
            <a:r>
              <a:rPr lang="fr-FR" sz="1400" dirty="0">
                <a:effectLst/>
                <a:latin typeface="Arial" panose="020B0604020202020204" pitchFamily="34" charset="0"/>
                <a:ea typeface="Calibri" panose="020F0502020204030204" pitchFamily="34" charset="0"/>
                <a:cs typeface="Times New Roman" panose="02020603050405020304" pitchFamily="18" charset="0"/>
              </a:rPr>
              <a:t>L’objectif de cette activité est de définir une solution d’autonomie énergétique du parc à vélo, en respectant le cahier des charges.</a:t>
            </a:r>
            <a:endParaRPr lang="fr-FR" sz="1400" dirty="0">
              <a:effectLst/>
              <a:latin typeface="Comic Sans MS" panose="030F0902030302020204" pitchFamily="66" charset="0"/>
              <a:ea typeface="Calibri" panose="020F0502020204030204" pitchFamily="34" charset="0"/>
              <a:cs typeface="Times New Roman" panose="02020603050405020304" pitchFamily="18" charset="0"/>
            </a:endParaRPr>
          </a:p>
        </p:txBody>
      </p:sp>
      <p:sp>
        <p:nvSpPr>
          <p:cNvPr id="16" name="ZoneTexte 15">
            <a:extLst>
              <a:ext uri="{FF2B5EF4-FFF2-40B4-BE49-F238E27FC236}">
                <a16:creationId xmlns:a16="http://schemas.microsoft.com/office/drawing/2014/main" id="{FC99384A-8926-9C11-CE85-5389233B43B6}"/>
              </a:ext>
            </a:extLst>
          </p:cNvPr>
          <p:cNvSpPr txBox="1"/>
          <p:nvPr/>
        </p:nvSpPr>
        <p:spPr>
          <a:xfrm>
            <a:off x="3030498" y="1936627"/>
            <a:ext cx="5357926" cy="2056653"/>
          </a:xfrm>
          <a:prstGeom prst="rect">
            <a:avLst/>
          </a:prstGeom>
          <a:noFill/>
        </p:spPr>
        <p:txBody>
          <a:bodyPr wrap="square">
            <a:spAutoFit/>
          </a:bodyPr>
          <a:lstStyle/>
          <a:p>
            <a:pPr algn="just">
              <a:lnSpc>
                <a:spcPct val="115000"/>
              </a:lnSpc>
              <a:spcAft>
                <a:spcPts val="1200"/>
              </a:spcAft>
              <a:tabLst>
                <a:tab pos="90170" algn="l"/>
                <a:tab pos="5490845" algn="l"/>
              </a:tabLst>
            </a:pPr>
            <a:r>
              <a:rPr lang="fr-FR" sz="1400" dirty="0">
                <a:effectLst/>
                <a:latin typeface="Arial" panose="020B0604020202020204" pitchFamily="34" charset="0"/>
                <a:ea typeface="Calibri" panose="020F0502020204030204" pitchFamily="34" charset="0"/>
                <a:cs typeface="Times New Roman" panose="02020603050405020304" pitchFamily="18" charset="0"/>
              </a:rPr>
              <a:t>A l’aide d’un logiciel de simulation d’éclairage, trois technologies de luminaire seront comparées. A l’issue des simulations la solution la moins énergivore sera retenue. Une étude de conception sera réalisée afin d’obtenir le système de stockage compatible avec le cahier des charges. Enfin, à partir des mesures effectuées sur un panneau solaire, il sera déduit la puissance crête puis, les caractéristiques générales de l’installation solaire à aménager sur le parc à vélo.</a:t>
            </a:r>
            <a:endParaRPr lang="fr-FR" sz="1400" dirty="0">
              <a:effectLst/>
              <a:latin typeface="Comic Sans MS" panose="030F0902030302020204" pitchFamily="66" charset="0"/>
              <a:ea typeface="Calibri" panose="020F0502020204030204" pitchFamily="34" charset="0"/>
              <a:cs typeface="Times New Roman" panose="02020603050405020304" pitchFamily="18" charset="0"/>
            </a:endParaRPr>
          </a:p>
        </p:txBody>
      </p:sp>
      <p:sp>
        <p:nvSpPr>
          <p:cNvPr id="14" name="Titre 9">
            <a:extLst>
              <a:ext uri="{FF2B5EF4-FFF2-40B4-BE49-F238E27FC236}">
                <a16:creationId xmlns:a16="http://schemas.microsoft.com/office/drawing/2014/main" id="{7E96EC4D-39A9-8936-A876-819275590638}"/>
              </a:ext>
            </a:extLst>
          </p:cNvPr>
          <p:cNvSpPr txBox="1">
            <a:spLocks/>
          </p:cNvSpPr>
          <p:nvPr/>
        </p:nvSpPr>
        <p:spPr bwMode="gray">
          <a:xfrm>
            <a:off x="353852" y="620476"/>
            <a:ext cx="8424000" cy="36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800" dirty="0">
                <a:latin typeface="Marianne" panose="02000000000000000000" pitchFamily="2" charset="0"/>
              </a:rPr>
              <a:t>Sujet 0 – EE : Parc à Vélo</a:t>
            </a:r>
            <a:r>
              <a:rPr lang="fr-FR" sz="2400" dirty="0">
                <a:latin typeface="Marianne" panose="02000000000000000000" pitchFamily="2" charset="0"/>
              </a:rPr>
              <a:t/>
            </a:r>
            <a:br>
              <a:rPr lang="fr-FR" sz="2400" dirty="0">
                <a:latin typeface="Marianne" panose="02000000000000000000" pitchFamily="2" charset="0"/>
              </a:rPr>
            </a:br>
            <a:r>
              <a:rPr lang="fr-FR" sz="2400" dirty="0">
                <a:solidFill>
                  <a:srgbClr val="FF0000"/>
                </a:solidFill>
                <a:latin typeface="Marianne" panose="02000000000000000000" pitchFamily="2" charset="0"/>
              </a:rPr>
              <a:t/>
            </a:r>
            <a:br>
              <a:rPr lang="fr-FR" sz="2400" dirty="0">
                <a:solidFill>
                  <a:srgbClr val="FF0000"/>
                </a:solidFill>
                <a:latin typeface="Marianne" panose="02000000000000000000" pitchFamily="2" charset="0"/>
              </a:rPr>
            </a:br>
            <a:endParaRPr lang="fr-FR" sz="2400" dirty="0">
              <a:latin typeface="Marianne" panose="02000000000000000000" pitchFamily="2" charset="0"/>
            </a:endParaRPr>
          </a:p>
        </p:txBody>
      </p:sp>
      <p:pic>
        <p:nvPicPr>
          <p:cNvPr id="15" name="Image 14" descr="Une image contenant texte, Police, logo, Graphique&#10;&#10;Le contenu généré par l’IA peut être incorrect.">
            <a:extLst>
              <a:ext uri="{FF2B5EF4-FFF2-40B4-BE49-F238E27FC236}">
                <a16:creationId xmlns:a16="http://schemas.microsoft.com/office/drawing/2014/main" id="{73D29239-695E-E020-4A94-5C02A2524E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2784" y="51470"/>
            <a:ext cx="834658" cy="653022"/>
          </a:xfrm>
          <a:prstGeom prst="rect">
            <a:avLst/>
          </a:prstGeom>
        </p:spPr>
      </p:pic>
    </p:spTree>
    <p:extLst>
      <p:ext uri="{BB962C8B-B14F-4D97-AF65-F5344CB8AC3E}">
        <p14:creationId xmlns:p14="http://schemas.microsoft.com/office/powerpoint/2010/main" val="72447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8FB1F-4107-E9C8-0D1D-858EE3466802}"/>
            </a:ext>
          </a:extLst>
        </p:cNvPr>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D2E8F072-F5A2-F4F6-6F28-37ACC51D1985}"/>
              </a:ext>
            </a:extLst>
          </p:cNvPr>
          <p:cNvSpPr>
            <a:spLocks noGrp="1"/>
          </p:cNvSpPr>
          <p:nvPr>
            <p:ph type="body" sz="quarter" idx="13"/>
          </p:nvPr>
        </p:nvSpPr>
        <p:spPr>
          <a:xfrm>
            <a:off x="2267744" y="180000"/>
            <a:ext cx="5688632" cy="360000"/>
          </a:xfrm>
        </p:spPr>
        <p:txBody>
          <a:bodyPr/>
          <a:lstStyle/>
          <a:p>
            <a:pPr marL="0" indent="0" algn="l">
              <a:buNone/>
            </a:pPr>
            <a:r>
              <a:rPr lang="fr-FR" sz="2000" dirty="0">
                <a:solidFill>
                  <a:srgbClr val="0070C0"/>
                </a:solidFill>
                <a:latin typeface="Marianne" panose="02000000000000000000" pitchFamily="2" charset="0"/>
              </a:rPr>
              <a:t>Enseignement de spécialité 2I2D – BAC STI2D</a:t>
            </a:r>
          </a:p>
        </p:txBody>
      </p:sp>
      <p:sp>
        <p:nvSpPr>
          <p:cNvPr id="2" name="Espace réservé de la date 1">
            <a:extLst>
              <a:ext uri="{FF2B5EF4-FFF2-40B4-BE49-F238E27FC236}">
                <a16:creationId xmlns:a16="http://schemas.microsoft.com/office/drawing/2014/main" id="{882E640F-CEFE-962F-EBF5-D47BAF1B14EB}"/>
              </a:ext>
            </a:extLst>
          </p:cNvPr>
          <p:cNvSpPr>
            <a:spLocks noGrp="1"/>
          </p:cNvSpPr>
          <p:nvPr>
            <p:ph type="dt" sz="half" idx="10"/>
          </p:nvPr>
        </p:nvSpPr>
        <p:spPr/>
        <p:txBody>
          <a:bodyPr/>
          <a:lstStyle/>
          <a:p>
            <a:pPr algn="r"/>
            <a:fld id="{EE612037-077B-4C12-BA9C-1F30ABED5F12}" type="datetime1">
              <a:rPr lang="fr-FR" cap="all" smtClean="0">
                <a:latin typeface="Marianne" panose="02000000000000000000" pitchFamily="2" charset="0"/>
              </a:rPr>
              <a:t>21/05/2025</a:t>
            </a:fld>
            <a:endParaRPr lang="fr-FR" cap="all" dirty="0">
              <a:latin typeface="Marianne" panose="02000000000000000000" pitchFamily="2" charset="0"/>
            </a:endParaRPr>
          </a:p>
        </p:txBody>
      </p:sp>
      <p:sp>
        <p:nvSpPr>
          <p:cNvPr id="3" name="Espace réservé du pied de page 2">
            <a:extLst>
              <a:ext uri="{FF2B5EF4-FFF2-40B4-BE49-F238E27FC236}">
                <a16:creationId xmlns:a16="http://schemas.microsoft.com/office/drawing/2014/main" id="{F5B270C3-DD3D-47ED-EBED-89A55D6692ED}"/>
              </a:ext>
            </a:extLst>
          </p:cNvPr>
          <p:cNvSpPr>
            <a:spLocks noGrp="1"/>
          </p:cNvSpPr>
          <p:nvPr>
            <p:ph type="ftr" sz="quarter" idx="11"/>
          </p:nvPr>
        </p:nvSpPr>
        <p:spPr/>
        <p:txBody>
          <a:bodyPr/>
          <a:lstStyle/>
          <a:p>
            <a:r>
              <a:rPr lang="fr-FR" dirty="0">
                <a:latin typeface="Marianne" panose="02000000000000000000" pitchFamily="2" charset="0"/>
              </a:rPr>
              <a:t>Inspection générale de l’éducation, du sport et de la recherche</a:t>
            </a:r>
          </a:p>
        </p:txBody>
      </p:sp>
      <p:sp>
        <p:nvSpPr>
          <p:cNvPr id="4" name="Espace réservé du numéro de diapositive 3">
            <a:extLst>
              <a:ext uri="{FF2B5EF4-FFF2-40B4-BE49-F238E27FC236}">
                <a16:creationId xmlns:a16="http://schemas.microsoft.com/office/drawing/2014/main" id="{0577F7CC-957A-1F7D-E739-A9569DD4463B}"/>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6</a:t>
            </a:fld>
            <a:endParaRPr lang="fr-FR" dirty="0">
              <a:latin typeface="Marianne" panose="02000000000000000000" pitchFamily="2" charset="0"/>
            </a:endParaRPr>
          </a:p>
        </p:txBody>
      </p:sp>
      <p:sp>
        <p:nvSpPr>
          <p:cNvPr id="5" name="Rectangle : coins arrondis 4">
            <a:extLst>
              <a:ext uri="{FF2B5EF4-FFF2-40B4-BE49-F238E27FC236}">
                <a16:creationId xmlns:a16="http://schemas.microsoft.com/office/drawing/2014/main" id="{4C8435D5-D420-32FA-EB7E-4BB6EA437CF7}"/>
              </a:ext>
            </a:extLst>
          </p:cNvPr>
          <p:cNvSpPr/>
          <p:nvPr/>
        </p:nvSpPr>
        <p:spPr>
          <a:xfrm>
            <a:off x="190328" y="949345"/>
            <a:ext cx="4590276" cy="571188"/>
          </a:xfrm>
          <a:prstGeom prst="roundRect">
            <a:avLst/>
          </a:prstGeom>
          <a:solidFill>
            <a:schemeClr val="accent5">
              <a:lumMod val="20000"/>
              <a:lumOff val="80000"/>
              <a:alpha val="25098"/>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fr-FR" sz="1400" b="1" dirty="0">
                <a:solidFill>
                  <a:schemeClr val="tx1"/>
                </a:solidFill>
                <a:latin typeface="Marianne" panose="02000000000000000000" pitchFamily="2" charset="0"/>
              </a:rPr>
              <a:t>1 . Découverte de la problématique technique et du produit support de l’épreuve</a:t>
            </a:r>
          </a:p>
        </p:txBody>
      </p:sp>
      <p:sp>
        <p:nvSpPr>
          <p:cNvPr id="14" name="Titre 9">
            <a:extLst>
              <a:ext uri="{FF2B5EF4-FFF2-40B4-BE49-F238E27FC236}">
                <a16:creationId xmlns:a16="http://schemas.microsoft.com/office/drawing/2014/main" id="{7ABF6BB5-34E8-4409-BA57-F44704735B45}"/>
              </a:ext>
            </a:extLst>
          </p:cNvPr>
          <p:cNvSpPr txBox="1">
            <a:spLocks/>
          </p:cNvSpPr>
          <p:nvPr/>
        </p:nvSpPr>
        <p:spPr bwMode="gray">
          <a:xfrm>
            <a:off x="353852" y="620476"/>
            <a:ext cx="8424000" cy="36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800" dirty="0">
                <a:latin typeface="Marianne" panose="02000000000000000000" pitchFamily="2" charset="0"/>
              </a:rPr>
              <a:t>Sujet 0 – EE : Parc à Vélo</a:t>
            </a:r>
            <a:r>
              <a:rPr lang="fr-FR" sz="2400" dirty="0">
                <a:latin typeface="Marianne" panose="02000000000000000000" pitchFamily="2" charset="0"/>
              </a:rPr>
              <a:t/>
            </a:r>
            <a:br>
              <a:rPr lang="fr-FR" sz="2400" dirty="0">
                <a:latin typeface="Marianne" panose="02000000000000000000" pitchFamily="2" charset="0"/>
              </a:rPr>
            </a:br>
            <a:r>
              <a:rPr lang="fr-FR" sz="2400" dirty="0">
                <a:solidFill>
                  <a:srgbClr val="FF0000"/>
                </a:solidFill>
                <a:latin typeface="Marianne" panose="02000000000000000000" pitchFamily="2" charset="0"/>
              </a:rPr>
              <a:t/>
            </a:r>
            <a:br>
              <a:rPr lang="fr-FR" sz="2400" dirty="0">
                <a:solidFill>
                  <a:srgbClr val="FF0000"/>
                </a:solidFill>
                <a:latin typeface="Marianne" panose="02000000000000000000" pitchFamily="2" charset="0"/>
              </a:rPr>
            </a:br>
            <a:endParaRPr lang="fr-FR" sz="2400" dirty="0">
              <a:latin typeface="Marianne" panose="02000000000000000000" pitchFamily="2" charset="0"/>
            </a:endParaRPr>
          </a:p>
        </p:txBody>
      </p:sp>
      <p:pic>
        <p:nvPicPr>
          <p:cNvPr id="15" name="Image 14" descr="Une image contenant texte, Police, logo, Graphique&#10;&#10;Le contenu généré par l’IA peut être incorrect.">
            <a:extLst>
              <a:ext uri="{FF2B5EF4-FFF2-40B4-BE49-F238E27FC236}">
                <a16:creationId xmlns:a16="http://schemas.microsoft.com/office/drawing/2014/main" id="{5DD1DF19-5180-5547-A45F-189025B99D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2784" y="51470"/>
            <a:ext cx="834658" cy="653022"/>
          </a:xfrm>
          <a:prstGeom prst="rect">
            <a:avLst/>
          </a:prstGeom>
        </p:spPr>
      </p:pic>
      <p:pic>
        <p:nvPicPr>
          <p:cNvPr id="6" name="Image 5" descr="Une image contenant texte, Police, capture d’écran, blanc&#10;&#10;Le contenu généré par l’IA peut être incorrect.">
            <a:extLst>
              <a:ext uri="{FF2B5EF4-FFF2-40B4-BE49-F238E27FC236}">
                <a16:creationId xmlns:a16="http://schemas.microsoft.com/office/drawing/2014/main" id="{E60AAF2A-0913-58BA-BC34-A2D64168B81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79712" y="1420757"/>
            <a:ext cx="6840760" cy="1170356"/>
          </a:xfrm>
          <a:prstGeom prst="rect">
            <a:avLst/>
          </a:prstGeom>
        </p:spPr>
      </p:pic>
      <p:pic>
        <p:nvPicPr>
          <p:cNvPr id="10" name="Image 9" descr="Une image contenant texte, reçu, diagramme, Plan&#10;&#10;Le contenu généré par l’IA peut être incorrect.">
            <a:extLst>
              <a:ext uri="{FF2B5EF4-FFF2-40B4-BE49-F238E27FC236}">
                <a16:creationId xmlns:a16="http://schemas.microsoft.com/office/drawing/2014/main" id="{A9D825D9-1837-8984-EBD0-891776263F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560" y="2382808"/>
            <a:ext cx="7772400" cy="2660224"/>
          </a:xfrm>
          <a:prstGeom prst="rect">
            <a:avLst/>
          </a:prstGeom>
        </p:spPr>
      </p:pic>
    </p:spTree>
    <p:extLst>
      <p:ext uri="{BB962C8B-B14F-4D97-AF65-F5344CB8AC3E}">
        <p14:creationId xmlns:p14="http://schemas.microsoft.com/office/powerpoint/2010/main" val="241677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663E6-3B56-3026-97DC-A45DCB64A083}"/>
            </a:ext>
          </a:extLst>
        </p:cNvPr>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51059050-C9E6-AFBF-1665-B399AE85BDB6}"/>
              </a:ext>
            </a:extLst>
          </p:cNvPr>
          <p:cNvSpPr>
            <a:spLocks noGrp="1"/>
          </p:cNvSpPr>
          <p:nvPr>
            <p:ph type="body" sz="quarter" idx="13"/>
          </p:nvPr>
        </p:nvSpPr>
        <p:spPr>
          <a:xfrm>
            <a:off x="2267744" y="180000"/>
            <a:ext cx="5688632" cy="360000"/>
          </a:xfrm>
        </p:spPr>
        <p:txBody>
          <a:bodyPr/>
          <a:lstStyle/>
          <a:p>
            <a:pPr marL="0" indent="0" algn="l">
              <a:buNone/>
            </a:pPr>
            <a:r>
              <a:rPr lang="fr-FR" sz="2000" dirty="0">
                <a:solidFill>
                  <a:srgbClr val="0070C0"/>
                </a:solidFill>
                <a:latin typeface="Marianne" panose="02000000000000000000" pitchFamily="2" charset="0"/>
              </a:rPr>
              <a:t>Enseignement de spécialité 2I2D – BAC STI2D</a:t>
            </a:r>
          </a:p>
        </p:txBody>
      </p:sp>
      <p:sp>
        <p:nvSpPr>
          <p:cNvPr id="2" name="Espace réservé de la date 1">
            <a:extLst>
              <a:ext uri="{FF2B5EF4-FFF2-40B4-BE49-F238E27FC236}">
                <a16:creationId xmlns:a16="http://schemas.microsoft.com/office/drawing/2014/main" id="{41D4FA4E-F2F2-11F6-8105-7C1D36F8E52E}"/>
              </a:ext>
            </a:extLst>
          </p:cNvPr>
          <p:cNvSpPr>
            <a:spLocks noGrp="1"/>
          </p:cNvSpPr>
          <p:nvPr>
            <p:ph type="dt" sz="half" idx="10"/>
          </p:nvPr>
        </p:nvSpPr>
        <p:spPr/>
        <p:txBody>
          <a:bodyPr/>
          <a:lstStyle/>
          <a:p>
            <a:pPr algn="r"/>
            <a:fld id="{EE612037-077B-4C12-BA9C-1F30ABED5F12}" type="datetime1">
              <a:rPr lang="fr-FR" cap="all" smtClean="0">
                <a:latin typeface="Marianne" panose="02000000000000000000" pitchFamily="2" charset="0"/>
              </a:rPr>
              <a:t>21/05/2025</a:t>
            </a:fld>
            <a:endParaRPr lang="fr-FR" cap="all" dirty="0">
              <a:latin typeface="Marianne" panose="02000000000000000000" pitchFamily="2" charset="0"/>
            </a:endParaRPr>
          </a:p>
        </p:txBody>
      </p:sp>
      <p:sp>
        <p:nvSpPr>
          <p:cNvPr id="3" name="Espace réservé du pied de page 2">
            <a:extLst>
              <a:ext uri="{FF2B5EF4-FFF2-40B4-BE49-F238E27FC236}">
                <a16:creationId xmlns:a16="http://schemas.microsoft.com/office/drawing/2014/main" id="{820ADB29-4315-34BC-8E47-D857AFDD4739}"/>
              </a:ext>
            </a:extLst>
          </p:cNvPr>
          <p:cNvSpPr>
            <a:spLocks noGrp="1"/>
          </p:cNvSpPr>
          <p:nvPr>
            <p:ph type="ftr" sz="quarter" idx="11"/>
          </p:nvPr>
        </p:nvSpPr>
        <p:spPr/>
        <p:txBody>
          <a:bodyPr/>
          <a:lstStyle/>
          <a:p>
            <a:r>
              <a:rPr lang="fr-FR" dirty="0">
                <a:latin typeface="Marianne" panose="02000000000000000000" pitchFamily="2" charset="0"/>
              </a:rPr>
              <a:t>Inspection générale de l’éducation, du sport et de la recherche</a:t>
            </a:r>
          </a:p>
        </p:txBody>
      </p:sp>
      <p:sp>
        <p:nvSpPr>
          <p:cNvPr id="4" name="Espace réservé du numéro de diapositive 3">
            <a:extLst>
              <a:ext uri="{FF2B5EF4-FFF2-40B4-BE49-F238E27FC236}">
                <a16:creationId xmlns:a16="http://schemas.microsoft.com/office/drawing/2014/main" id="{E774884B-5936-B8D4-A848-A35693A34509}"/>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7</a:t>
            </a:fld>
            <a:endParaRPr lang="fr-FR" dirty="0">
              <a:latin typeface="Marianne" panose="02000000000000000000" pitchFamily="2" charset="0"/>
            </a:endParaRPr>
          </a:p>
        </p:txBody>
      </p:sp>
      <p:sp>
        <p:nvSpPr>
          <p:cNvPr id="12" name="Rectangle : coins arrondis 11">
            <a:extLst>
              <a:ext uri="{FF2B5EF4-FFF2-40B4-BE49-F238E27FC236}">
                <a16:creationId xmlns:a16="http://schemas.microsoft.com/office/drawing/2014/main" id="{F65D2486-53BA-4052-8C13-DED23282D7EF}"/>
              </a:ext>
            </a:extLst>
          </p:cNvPr>
          <p:cNvSpPr/>
          <p:nvPr/>
        </p:nvSpPr>
        <p:spPr>
          <a:xfrm>
            <a:off x="190328" y="1782217"/>
            <a:ext cx="2402540" cy="571188"/>
          </a:xfrm>
          <a:prstGeom prst="roundRect">
            <a:avLst/>
          </a:prstGeom>
          <a:solidFill>
            <a:schemeClr val="accent1">
              <a:lumMod val="10000"/>
              <a:lumOff val="90000"/>
              <a:alpha val="25098"/>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tx1"/>
                </a:solidFill>
                <a:latin typeface="Marianne" panose="02000000000000000000" pitchFamily="2" charset="0"/>
              </a:rPr>
              <a:t>2. Simulation</a:t>
            </a:r>
          </a:p>
        </p:txBody>
      </p:sp>
      <p:sp>
        <p:nvSpPr>
          <p:cNvPr id="14" name="Titre 9">
            <a:extLst>
              <a:ext uri="{FF2B5EF4-FFF2-40B4-BE49-F238E27FC236}">
                <a16:creationId xmlns:a16="http://schemas.microsoft.com/office/drawing/2014/main" id="{8070214A-DB55-89BF-0F9F-122FD25F972F}"/>
              </a:ext>
            </a:extLst>
          </p:cNvPr>
          <p:cNvSpPr txBox="1">
            <a:spLocks/>
          </p:cNvSpPr>
          <p:nvPr/>
        </p:nvSpPr>
        <p:spPr bwMode="gray">
          <a:xfrm>
            <a:off x="353852" y="620476"/>
            <a:ext cx="8424000" cy="36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800" dirty="0">
                <a:latin typeface="Marianne" panose="02000000000000000000" pitchFamily="2" charset="0"/>
              </a:rPr>
              <a:t>Sujet 0 – EE : Parc à Vélo</a:t>
            </a:r>
            <a:r>
              <a:rPr lang="fr-FR" sz="2400" dirty="0">
                <a:latin typeface="Marianne" panose="02000000000000000000" pitchFamily="2" charset="0"/>
              </a:rPr>
              <a:t/>
            </a:r>
            <a:br>
              <a:rPr lang="fr-FR" sz="2400" dirty="0">
                <a:latin typeface="Marianne" panose="02000000000000000000" pitchFamily="2" charset="0"/>
              </a:rPr>
            </a:br>
            <a:r>
              <a:rPr lang="fr-FR" sz="2400" dirty="0">
                <a:solidFill>
                  <a:srgbClr val="FF0000"/>
                </a:solidFill>
                <a:latin typeface="Marianne" panose="02000000000000000000" pitchFamily="2" charset="0"/>
              </a:rPr>
              <a:t/>
            </a:r>
            <a:br>
              <a:rPr lang="fr-FR" sz="2400" dirty="0">
                <a:solidFill>
                  <a:srgbClr val="FF0000"/>
                </a:solidFill>
                <a:latin typeface="Marianne" panose="02000000000000000000" pitchFamily="2" charset="0"/>
              </a:rPr>
            </a:br>
            <a:endParaRPr lang="fr-FR" sz="2400" dirty="0">
              <a:latin typeface="Marianne" panose="02000000000000000000" pitchFamily="2" charset="0"/>
            </a:endParaRPr>
          </a:p>
        </p:txBody>
      </p:sp>
      <p:pic>
        <p:nvPicPr>
          <p:cNvPr id="15" name="Image 14" descr="Une image contenant texte, Police, logo, Graphique&#10;&#10;Le contenu généré par l’IA peut être incorrect.">
            <a:extLst>
              <a:ext uri="{FF2B5EF4-FFF2-40B4-BE49-F238E27FC236}">
                <a16:creationId xmlns:a16="http://schemas.microsoft.com/office/drawing/2014/main" id="{A6904058-72FF-472A-57C5-508317237F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2784" y="51470"/>
            <a:ext cx="834658" cy="653022"/>
          </a:xfrm>
          <a:prstGeom prst="rect">
            <a:avLst/>
          </a:prstGeom>
        </p:spPr>
      </p:pic>
      <p:pic>
        <p:nvPicPr>
          <p:cNvPr id="10" name="Image 9" descr="Une image contenant texte, Police, capture d’écran, algèbre&#10;&#10;Le contenu généré par l’IA peut être incorrect.">
            <a:extLst>
              <a:ext uri="{FF2B5EF4-FFF2-40B4-BE49-F238E27FC236}">
                <a16:creationId xmlns:a16="http://schemas.microsoft.com/office/drawing/2014/main" id="{E2311A7E-9700-FFCB-CDD0-99F54493A3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5304" y="980476"/>
            <a:ext cx="5774106" cy="1526693"/>
          </a:xfrm>
          <a:prstGeom prst="rect">
            <a:avLst/>
          </a:prstGeom>
        </p:spPr>
      </p:pic>
      <p:pic>
        <p:nvPicPr>
          <p:cNvPr id="18" name="Image 17" descr="Une image contenant capture d’écran, Logiciel multimédia, Logiciel de graphisme, logiciel&#10;&#10;Le contenu généré par l’IA peut être incorrect.">
            <a:extLst>
              <a:ext uri="{FF2B5EF4-FFF2-40B4-BE49-F238E27FC236}">
                <a16:creationId xmlns:a16="http://schemas.microsoft.com/office/drawing/2014/main" id="{7E3B1B1E-6C35-031F-5C13-0471B14F48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4874" y="2543160"/>
            <a:ext cx="4211960" cy="2158630"/>
          </a:xfrm>
          <a:prstGeom prst="rect">
            <a:avLst/>
          </a:prstGeom>
        </p:spPr>
      </p:pic>
      <p:pic>
        <p:nvPicPr>
          <p:cNvPr id="20" name="Image 19" descr="Une image contenant texte, capture d’écran, nombre, Police&#10;&#10;Le contenu généré par l’IA peut être incorrect.">
            <a:extLst>
              <a:ext uri="{FF2B5EF4-FFF2-40B4-BE49-F238E27FC236}">
                <a16:creationId xmlns:a16="http://schemas.microsoft.com/office/drawing/2014/main" id="{30BFCB26-89C8-AAAD-C308-B846953CA8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568" y="2531292"/>
            <a:ext cx="2887166" cy="2158629"/>
          </a:xfrm>
          <a:prstGeom prst="rect">
            <a:avLst/>
          </a:prstGeom>
        </p:spPr>
      </p:pic>
    </p:spTree>
    <p:extLst>
      <p:ext uri="{BB962C8B-B14F-4D97-AF65-F5344CB8AC3E}">
        <p14:creationId xmlns:p14="http://schemas.microsoft.com/office/powerpoint/2010/main" val="247714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15A6D-4DA8-C228-EF08-F6EBCD3C4D3F}"/>
            </a:ext>
          </a:extLst>
        </p:cNvPr>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19395D17-C8A0-4CB8-6028-36BDECB53E00}"/>
              </a:ext>
            </a:extLst>
          </p:cNvPr>
          <p:cNvSpPr>
            <a:spLocks noGrp="1"/>
          </p:cNvSpPr>
          <p:nvPr>
            <p:ph type="body" sz="quarter" idx="13"/>
          </p:nvPr>
        </p:nvSpPr>
        <p:spPr>
          <a:xfrm>
            <a:off x="2267744" y="180000"/>
            <a:ext cx="5688632" cy="360000"/>
          </a:xfrm>
        </p:spPr>
        <p:txBody>
          <a:bodyPr/>
          <a:lstStyle/>
          <a:p>
            <a:pPr marL="0" indent="0" algn="l">
              <a:buNone/>
            </a:pPr>
            <a:r>
              <a:rPr lang="fr-FR" sz="2000" dirty="0">
                <a:solidFill>
                  <a:srgbClr val="0070C0"/>
                </a:solidFill>
                <a:latin typeface="Marianne" panose="02000000000000000000" pitchFamily="2" charset="0"/>
              </a:rPr>
              <a:t>Enseignement de spécialité 2I2D – BAC STI2D</a:t>
            </a:r>
          </a:p>
        </p:txBody>
      </p:sp>
      <p:sp>
        <p:nvSpPr>
          <p:cNvPr id="2" name="Espace réservé de la date 1">
            <a:extLst>
              <a:ext uri="{FF2B5EF4-FFF2-40B4-BE49-F238E27FC236}">
                <a16:creationId xmlns:a16="http://schemas.microsoft.com/office/drawing/2014/main" id="{22118B64-8998-F005-1C96-BCCAB59D1673}"/>
              </a:ext>
            </a:extLst>
          </p:cNvPr>
          <p:cNvSpPr>
            <a:spLocks noGrp="1"/>
          </p:cNvSpPr>
          <p:nvPr>
            <p:ph type="dt" sz="half" idx="10"/>
          </p:nvPr>
        </p:nvSpPr>
        <p:spPr/>
        <p:txBody>
          <a:bodyPr/>
          <a:lstStyle/>
          <a:p>
            <a:pPr algn="r"/>
            <a:fld id="{EE612037-077B-4C12-BA9C-1F30ABED5F12}" type="datetime1">
              <a:rPr lang="fr-FR" cap="all" smtClean="0">
                <a:latin typeface="Marianne" panose="02000000000000000000" pitchFamily="2" charset="0"/>
              </a:rPr>
              <a:t>21/05/2025</a:t>
            </a:fld>
            <a:endParaRPr lang="fr-FR" cap="all" dirty="0">
              <a:latin typeface="Marianne" panose="02000000000000000000" pitchFamily="2" charset="0"/>
            </a:endParaRPr>
          </a:p>
        </p:txBody>
      </p:sp>
      <p:sp>
        <p:nvSpPr>
          <p:cNvPr id="3" name="Espace réservé du pied de page 2">
            <a:extLst>
              <a:ext uri="{FF2B5EF4-FFF2-40B4-BE49-F238E27FC236}">
                <a16:creationId xmlns:a16="http://schemas.microsoft.com/office/drawing/2014/main" id="{6A0585C8-5B49-A3F6-1058-20677A776E82}"/>
              </a:ext>
            </a:extLst>
          </p:cNvPr>
          <p:cNvSpPr>
            <a:spLocks noGrp="1"/>
          </p:cNvSpPr>
          <p:nvPr>
            <p:ph type="ftr" sz="quarter" idx="11"/>
          </p:nvPr>
        </p:nvSpPr>
        <p:spPr/>
        <p:txBody>
          <a:bodyPr/>
          <a:lstStyle/>
          <a:p>
            <a:r>
              <a:rPr lang="fr-FR" dirty="0">
                <a:latin typeface="Marianne" panose="02000000000000000000" pitchFamily="2" charset="0"/>
              </a:rPr>
              <a:t>Inspection générale de l’éducation, du sport et de la recherche</a:t>
            </a:r>
          </a:p>
        </p:txBody>
      </p:sp>
      <p:sp>
        <p:nvSpPr>
          <p:cNvPr id="4" name="Espace réservé du numéro de diapositive 3">
            <a:extLst>
              <a:ext uri="{FF2B5EF4-FFF2-40B4-BE49-F238E27FC236}">
                <a16:creationId xmlns:a16="http://schemas.microsoft.com/office/drawing/2014/main" id="{34216717-4137-0ADB-F56C-28695A78632B}"/>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8</a:t>
            </a:fld>
            <a:endParaRPr lang="fr-FR" dirty="0">
              <a:latin typeface="Marianne" panose="02000000000000000000" pitchFamily="2" charset="0"/>
            </a:endParaRPr>
          </a:p>
        </p:txBody>
      </p:sp>
      <p:sp>
        <p:nvSpPr>
          <p:cNvPr id="14" name="Titre 9">
            <a:extLst>
              <a:ext uri="{FF2B5EF4-FFF2-40B4-BE49-F238E27FC236}">
                <a16:creationId xmlns:a16="http://schemas.microsoft.com/office/drawing/2014/main" id="{C12D128B-E719-BA63-3668-E6FDB156C2FB}"/>
              </a:ext>
            </a:extLst>
          </p:cNvPr>
          <p:cNvSpPr txBox="1">
            <a:spLocks/>
          </p:cNvSpPr>
          <p:nvPr/>
        </p:nvSpPr>
        <p:spPr bwMode="gray">
          <a:xfrm>
            <a:off x="353852" y="620476"/>
            <a:ext cx="8424000" cy="36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800" dirty="0">
                <a:latin typeface="Marianne" panose="02000000000000000000" pitchFamily="2" charset="0"/>
              </a:rPr>
              <a:t>Sujet 0 – EE : Parc à Vélo</a:t>
            </a:r>
            <a:r>
              <a:rPr lang="fr-FR" sz="2400" dirty="0">
                <a:latin typeface="Marianne" panose="02000000000000000000" pitchFamily="2" charset="0"/>
              </a:rPr>
              <a:t/>
            </a:r>
            <a:br>
              <a:rPr lang="fr-FR" sz="2400" dirty="0">
                <a:latin typeface="Marianne" panose="02000000000000000000" pitchFamily="2" charset="0"/>
              </a:rPr>
            </a:br>
            <a:r>
              <a:rPr lang="fr-FR" sz="2400" dirty="0">
                <a:solidFill>
                  <a:srgbClr val="FF0000"/>
                </a:solidFill>
                <a:latin typeface="Marianne" panose="02000000000000000000" pitchFamily="2" charset="0"/>
              </a:rPr>
              <a:t/>
            </a:r>
            <a:br>
              <a:rPr lang="fr-FR" sz="2400" dirty="0">
                <a:solidFill>
                  <a:srgbClr val="FF0000"/>
                </a:solidFill>
                <a:latin typeface="Marianne" panose="02000000000000000000" pitchFamily="2" charset="0"/>
              </a:rPr>
            </a:br>
            <a:endParaRPr lang="fr-FR" sz="2400" dirty="0">
              <a:latin typeface="Marianne" panose="02000000000000000000" pitchFamily="2" charset="0"/>
            </a:endParaRPr>
          </a:p>
        </p:txBody>
      </p:sp>
      <p:pic>
        <p:nvPicPr>
          <p:cNvPr id="15" name="Image 14" descr="Une image contenant texte, Police, logo, Graphique&#10;&#10;Le contenu généré par l’IA peut être incorrect.">
            <a:extLst>
              <a:ext uri="{FF2B5EF4-FFF2-40B4-BE49-F238E27FC236}">
                <a16:creationId xmlns:a16="http://schemas.microsoft.com/office/drawing/2014/main" id="{B44531F1-5DA0-C58F-9189-4F34C150C0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2784" y="51470"/>
            <a:ext cx="834658" cy="653022"/>
          </a:xfrm>
          <a:prstGeom prst="rect">
            <a:avLst/>
          </a:prstGeom>
        </p:spPr>
      </p:pic>
      <p:pic>
        <p:nvPicPr>
          <p:cNvPr id="19" name="Image 18" descr="Une image contenant texte, ligne, Police, diagramme&#10;&#10;Le contenu généré par l’IA peut être incorrect.">
            <a:extLst>
              <a:ext uri="{FF2B5EF4-FFF2-40B4-BE49-F238E27FC236}">
                <a16:creationId xmlns:a16="http://schemas.microsoft.com/office/drawing/2014/main" id="{9A5BDA8B-EB54-4803-4566-0708BEF4723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9600" y="3075806"/>
            <a:ext cx="6988942" cy="2046333"/>
          </a:xfrm>
          <a:prstGeom prst="rect">
            <a:avLst/>
          </a:prstGeom>
        </p:spPr>
      </p:pic>
      <p:pic>
        <p:nvPicPr>
          <p:cNvPr id="7" name="Image 6" descr="Une image contenant texte, Police, capture d’écran, algèbre&#10;&#10;Le contenu généré par l’IA peut être incorrect.">
            <a:extLst>
              <a:ext uri="{FF2B5EF4-FFF2-40B4-BE49-F238E27FC236}">
                <a16:creationId xmlns:a16="http://schemas.microsoft.com/office/drawing/2014/main" id="{36014138-3AB3-4140-D88B-8EB5B9AF7A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36378" y="655772"/>
            <a:ext cx="5407621" cy="1663455"/>
          </a:xfrm>
          <a:prstGeom prst="rect">
            <a:avLst/>
          </a:prstGeom>
        </p:spPr>
      </p:pic>
      <p:pic>
        <p:nvPicPr>
          <p:cNvPr id="17" name="Image 16" descr="Une image contenant texte, Police, capture d’écran, blanc&#10;&#10;Le contenu généré par l’IA peut être incorrect.">
            <a:extLst>
              <a:ext uri="{FF2B5EF4-FFF2-40B4-BE49-F238E27FC236}">
                <a16:creationId xmlns:a16="http://schemas.microsoft.com/office/drawing/2014/main" id="{3D4D31E8-2E89-2872-602B-7505E22BE8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36379" y="2283718"/>
            <a:ext cx="5436096" cy="1295911"/>
          </a:xfrm>
          <a:prstGeom prst="rect">
            <a:avLst/>
          </a:prstGeom>
        </p:spPr>
      </p:pic>
      <p:sp>
        <p:nvSpPr>
          <p:cNvPr id="9" name="Rectangle : coins arrondis 8">
            <a:extLst>
              <a:ext uri="{FF2B5EF4-FFF2-40B4-BE49-F238E27FC236}">
                <a16:creationId xmlns:a16="http://schemas.microsoft.com/office/drawing/2014/main" id="{768364B6-16D9-3DA3-9DF1-5E3BD4DFCF01}"/>
              </a:ext>
            </a:extLst>
          </p:cNvPr>
          <p:cNvSpPr/>
          <p:nvPr/>
        </p:nvSpPr>
        <p:spPr>
          <a:xfrm>
            <a:off x="190328" y="2886854"/>
            <a:ext cx="2402540" cy="571188"/>
          </a:xfrm>
          <a:prstGeom prst="roundRect">
            <a:avLst/>
          </a:prstGeom>
          <a:solidFill>
            <a:schemeClr val="accent2">
              <a:lumMod val="20000"/>
              <a:lumOff val="80000"/>
              <a:alpha val="25098"/>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tx1"/>
                </a:solidFill>
                <a:latin typeface="Marianne" panose="02000000000000000000" pitchFamily="2" charset="0"/>
              </a:rPr>
              <a:t>3. Conception</a:t>
            </a:r>
          </a:p>
        </p:txBody>
      </p:sp>
      <p:pic>
        <p:nvPicPr>
          <p:cNvPr id="21" name="Image 20" descr="Une image contenant texte, capture d’écran, Parallèle, ligne&#10;&#10;Le contenu généré par l’IA peut être incorrect.">
            <a:extLst>
              <a:ext uri="{FF2B5EF4-FFF2-40B4-BE49-F238E27FC236}">
                <a16:creationId xmlns:a16="http://schemas.microsoft.com/office/drawing/2014/main" id="{E5B3465E-922A-3F9E-B530-18BE6542A67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48586" y="1012697"/>
            <a:ext cx="2870189" cy="1841935"/>
          </a:xfrm>
          <a:prstGeom prst="rect">
            <a:avLst/>
          </a:prstGeom>
        </p:spPr>
      </p:pic>
    </p:spTree>
    <p:extLst>
      <p:ext uri="{BB962C8B-B14F-4D97-AF65-F5344CB8AC3E}">
        <p14:creationId xmlns:p14="http://schemas.microsoft.com/office/powerpoint/2010/main" val="1612448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1591C-7398-29D7-49BF-4A3D3954A2BF}"/>
            </a:ext>
          </a:extLst>
        </p:cNvPr>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0E3F910C-3C73-D9F0-CE71-71A8D04F9615}"/>
              </a:ext>
            </a:extLst>
          </p:cNvPr>
          <p:cNvSpPr>
            <a:spLocks noGrp="1"/>
          </p:cNvSpPr>
          <p:nvPr>
            <p:ph type="body" sz="quarter" idx="13"/>
          </p:nvPr>
        </p:nvSpPr>
        <p:spPr>
          <a:xfrm>
            <a:off x="2267744" y="180000"/>
            <a:ext cx="5688632" cy="360000"/>
          </a:xfrm>
        </p:spPr>
        <p:txBody>
          <a:bodyPr/>
          <a:lstStyle/>
          <a:p>
            <a:pPr marL="0" indent="0" algn="l">
              <a:buNone/>
            </a:pPr>
            <a:r>
              <a:rPr lang="fr-FR" sz="2000" dirty="0">
                <a:solidFill>
                  <a:srgbClr val="0070C0"/>
                </a:solidFill>
                <a:latin typeface="Marianne" panose="02000000000000000000" pitchFamily="2" charset="0"/>
              </a:rPr>
              <a:t>Enseignement de spécialité 2I2D – BAC STI2D</a:t>
            </a:r>
          </a:p>
        </p:txBody>
      </p:sp>
      <p:sp>
        <p:nvSpPr>
          <p:cNvPr id="2" name="Espace réservé de la date 1">
            <a:extLst>
              <a:ext uri="{FF2B5EF4-FFF2-40B4-BE49-F238E27FC236}">
                <a16:creationId xmlns:a16="http://schemas.microsoft.com/office/drawing/2014/main" id="{50CCA07F-AA4C-FB38-5207-A0473462CEB8}"/>
              </a:ext>
            </a:extLst>
          </p:cNvPr>
          <p:cNvSpPr>
            <a:spLocks noGrp="1"/>
          </p:cNvSpPr>
          <p:nvPr>
            <p:ph type="dt" sz="half" idx="10"/>
          </p:nvPr>
        </p:nvSpPr>
        <p:spPr/>
        <p:txBody>
          <a:bodyPr/>
          <a:lstStyle/>
          <a:p>
            <a:pPr algn="r"/>
            <a:fld id="{EE612037-077B-4C12-BA9C-1F30ABED5F12}" type="datetime1">
              <a:rPr lang="fr-FR" cap="all" smtClean="0">
                <a:latin typeface="Marianne" panose="02000000000000000000" pitchFamily="2" charset="0"/>
              </a:rPr>
              <a:t>21/05/2025</a:t>
            </a:fld>
            <a:endParaRPr lang="fr-FR" cap="all" dirty="0">
              <a:latin typeface="Marianne" panose="02000000000000000000" pitchFamily="2" charset="0"/>
            </a:endParaRPr>
          </a:p>
        </p:txBody>
      </p:sp>
      <p:sp>
        <p:nvSpPr>
          <p:cNvPr id="3" name="Espace réservé du pied de page 2">
            <a:extLst>
              <a:ext uri="{FF2B5EF4-FFF2-40B4-BE49-F238E27FC236}">
                <a16:creationId xmlns:a16="http://schemas.microsoft.com/office/drawing/2014/main" id="{A34F34DF-ED30-3F39-71D4-3578F0FD4CEE}"/>
              </a:ext>
            </a:extLst>
          </p:cNvPr>
          <p:cNvSpPr>
            <a:spLocks noGrp="1"/>
          </p:cNvSpPr>
          <p:nvPr>
            <p:ph type="ftr" sz="quarter" idx="11"/>
          </p:nvPr>
        </p:nvSpPr>
        <p:spPr/>
        <p:txBody>
          <a:bodyPr/>
          <a:lstStyle/>
          <a:p>
            <a:r>
              <a:rPr lang="fr-FR" dirty="0">
                <a:latin typeface="Marianne" panose="02000000000000000000" pitchFamily="2" charset="0"/>
              </a:rPr>
              <a:t>Inspection générale de l’éducation, du sport et de la recherche</a:t>
            </a:r>
          </a:p>
        </p:txBody>
      </p:sp>
      <p:sp>
        <p:nvSpPr>
          <p:cNvPr id="4" name="Espace réservé du numéro de diapositive 3">
            <a:extLst>
              <a:ext uri="{FF2B5EF4-FFF2-40B4-BE49-F238E27FC236}">
                <a16:creationId xmlns:a16="http://schemas.microsoft.com/office/drawing/2014/main" id="{8C4ED58A-32F2-9036-85D4-6FDB23FAEFB2}"/>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9</a:t>
            </a:fld>
            <a:endParaRPr lang="fr-FR" dirty="0">
              <a:latin typeface="Marianne" panose="02000000000000000000" pitchFamily="2" charset="0"/>
            </a:endParaRPr>
          </a:p>
        </p:txBody>
      </p:sp>
      <p:sp>
        <p:nvSpPr>
          <p:cNvPr id="13" name="Rectangle : coins arrondis 12">
            <a:extLst>
              <a:ext uri="{FF2B5EF4-FFF2-40B4-BE49-F238E27FC236}">
                <a16:creationId xmlns:a16="http://schemas.microsoft.com/office/drawing/2014/main" id="{8E10AB16-3B9A-0A13-A2AE-086BEFE82C53}"/>
              </a:ext>
            </a:extLst>
          </p:cNvPr>
          <p:cNvSpPr/>
          <p:nvPr/>
        </p:nvSpPr>
        <p:spPr>
          <a:xfrm>
            <a:off x="190328" y="4085938"/>
            <a:ext cx="2402540" cy="571188"/>
          </a:xfrm>
          <a:prstGeom prst="roundRect">
            <a:avLst/>
          </a:prstGeom>
          <a:solidFill>
            <a:schemeClr val="accent6">
              <a:lumMod val="20000"/>
              <a:lumOff val="80000"/>
              <a:alpha val="25098"/>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tx1"/>
                </a:solidFill>
                <a:latin typeface="Marianne" panose="02000000000000000000" pitchFamily="2" charset="0"/>
              </a:rPr>
              <a:t>4. Expérimentation</a:t>
            </a:r>
          </a:p>
        </p:txBody>
      </p:sp>
      <p:sp>
        <p:nvSpPr>
          <p:cNvPr id="14" name="Titre 9">
            <a:extLst>
              <a:ext uri="{FF2B5EF4-FFF2-40B4-BE49-F238E27FC236}">
                <a16:creationId xmlns:a16="http://schemas.microsoft.com/office/drawing/2014/main" id="{B7673536-A182-7D27-EF70-79CD650D7115}"/>
              </a:ext>
            </a:extLst>
          </p:cNvPr>
          <p:cNvSpPr txBox="1">
            <a:spLocks/>
          </p:cNvSpPr>
          <p:nvPr/>
        </p:nvSpPr>
        <p:spPr bwMode="gray">
          <a:xfrm>
            <a:off x="353852" y="620476"/>
            <a:ext cx="8424000" cy="36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800" dirty="0">
                <a:latin typeface="Marianne" panose="02000000000000000000" pitchFamily="2" charset="0"/>
              </a:rPr>
              <a:t>Sujet 0 – EE : Parc à Vélo</a:t>
            </a:r>
            <a:r>
              <a:rPr lang="fr-FR" sz="2400" dirty="0">
                <a:latin typeface="Marianne" panose="02000000000000000000" pitchFamily="2" charset="0"/>
              </a:rPr>
              <a:t/>
            </a:r>
            <a:br>
              <a:rPr lang="fr-FR" sz="2400" dirty="0">
                <a:latin typeface="Marianne" panose="02000000000000000000" pitchFamily="2" charset="0"/>
              </a:rPr>
            </a:br>
            <a:r>
              <a:rPr lang="fr-FR" sz="2400" dirty="0">
                <a:solidFill>
                  <a:srgbClr val="FF0000"/>
                </a:solidFill>
                <a:latin typeface="Marianne" panose="02000000000000000000" pitchFamily="2" charset="0"/>
              </a:rPr>
              <a:t/>
            </a:r>
            <a:br>
              <a:rPr lang="fr-FR" sz="2400" dirty="0">
                <a:solidFill>
                  <a:srgbClr val="FF0000"/>
                </a:solidFill>
                <a:latin typeface="Marianne" panose="02000000000000000000" pitchFamily="2" charset="0"/>
              </a:rPr>
            </a:br>
            <a:endParaRPr lang="fr-FR" sz="2400" dirty="0">
              <a:latin typeface="Marianne" panose="02000000000000000000" pitchFamily="2" charset="0"/>
            </a:endParaRPr>
          </a:p>
        </p:txBody>
      </p:sp>
      <p:pic>
        <p:nvPicPr>
          <p:cNvPr id="15" name="Image 14" descr="Une image contenant texte, Police, logo, Graphique&#10;&#10;Le contenu généré par l’IA peut être incorrect.">
            <a:extLst>
              <a:ext uri="{FF2B5EF4-FFF2-40B4-BE49-F238E27FC236}">
                <a16:creationId xmlns:a16="http://schemas.microsoft.com/office/drawing/2014/main" id="{188022E6-A5C0-3CA9-5D1D-A358616725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2784" y="51470"/>
            <a:ext cx="834658" cy="653022"/>
          </a:xfrm>
          <a:prstGeom prst="rect">
            <a:avLst/>
          </a:prstGeom>
        </p:spPr>
      </p:pic>
      <p:pic>
        <p:nvPicPr>
          <p:cNvPr id="19" name="Image 18" descr="Une image contenant texte, capture d’écran, diagramme, Tracé&#10;&#10;Le contenu généré par l’IA peut être incorrect.">
            <a:extLst>
              <a:ext uri="{FF2B5EF4-FFF2-40B4-BE49-F238E27FC236}">
                <a16:creationId xmlns:a16="http://schemas.microsoft.com/office/drawing/2014/main" id="{458900D3-9664-3F2A-8ED1-1F1C4DFABD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392" y="950288"/>
            <a:ext cx="4928952" cy="3064164"/>
          </a:xfrm>
          <a:prstGeom prst="rect">
            <a:avLst/>
          </a:prstGeom>
        </p:spPr>
      </p:pic>
      <p:pic>
        <p:nvPicPr>
          <p:cNvPr id="17" name="Image 16" descr="Une image contenant texte, capture d’écran, diagramme, conception&#10;&#10;Le contenu généré par l’IA peut être incorrect.">
            <a:extLst>
              <a:ext uri="{FF2B5EF4-FFF2-40B4-BE49-F238E27FC236}">
                <a16:creationId xmlns:a16="http://schemas.microsoft.com/office/drawing/2014/main" id="{E08C3EAB-DA27-B8FB-2FA0-E8371C32133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996270" y="3230323"/>
            <a:ext cx="3991578" cy="1426803"/>
          </a:xfrm>
          <a:prstGeom prst="rect">
            <a:avLst/>
          </a:prstGeom>
        </p:spPr>
      </p:pic>
      <p:pic>
        <p:nvPicPr>
          <p:cNvPr id="6" name="Image 5" descr="Une image contenant texte, capture d’écran, Police&#10;&#10;Le contenu généré par l’IA peut être incorrect.">
            <a:extLst>
              <a:ext uri="{FF2B5EF4-FFF2-40B4-BE49-F238E27FC236}">
                <a16:creationId xmlns:a16="http://schemas.microsoft.com/office/drawing/2014/main" id="{F19244D0-48AC-436B-B6AA-F48E2E2AB6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2040" y="626935"/>
            <a:ext cx="4205844" cy="2117492"/>
          </a:xfrm>
          <a:prstGeom prst="rect">
            <a:avLst/>
          </a:prstGeom>
        </p:spPr>
      </p:pic>
    </p:spTree>
    <p:extLst>
      <p:ext uri="{BB962C8B-B14F-4D97-AF65-F5344CB8AC3E}">
        <p14:creationId xmlns:p14="http://schemas.microsoft.com/office/powerpoint/2010/main" val="1421979840"/>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operateurs_marianne" id="{1EB93FB9-5B2A-4444-9D92-666D34DD4FF3}" vid="{9879FAF7-A2DC-4F74-A711-29419AA131B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761E08C1A07DB43B3A357B10727CD5A" ma:contentTypeVersion="2" ma:contentTypeDescription="Crée un document." ma:contentTypeScope="" ma:versionID="422428208ea17fc60358b69a85403274">
  <xsd:schema xmlns:xsd="http://www.w3.org/2001/XMLSchema" xmlns:xs="http://www.w3.org/2001/XMLSchema" xmlns:p="http://schemas.microsoft.com/office/2006/metadata/properties" xmlns:ns2="d9b8819f-644e-4e2e-bf09-8a76532e681c" targetNamespace="http://schemas.microsoft.com/office/2006/metadata/properties" ma:root="true" ma:fieldsID="71efea83c2bb40df61dc6a48cd28de11"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F101A3-795E-4B84-9669-833DC3E9B1E5}">
  <ds:schemaRefs>
    <ds:schemaRef ds:uri="http://purl.org/dc/dcmitype/"/>
    <ds:schemaRef ds:uri="http://schemas.microsoft.com/office/2006/documentManagement/types"/>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metadata/properties"/>
    <ds:schemaRef ds:uri="d9b8819f-644e-4e2e-bf09-8a76532e681c"/>
    <ds:schemaRef ds:uri="http://purl.org/dc/terms/"/>
  </ds:schemaRefs>
</ds:datastoreItem>
</file>

<file path=customXml/itemProps2.xml><?xml version="1.0" encoding="utf-8"?>
<ds:datastoreItem xmlns:ds="http://schemas.openxmlformats.org/officeDocument/2006/customXml" ds:itemID="{51B4863D-849E-416B-A9C9-84764655C257}">
  <ds:schemaRefs>
    <ds:schemaRef ds:uri="http://schemas.microsoft.com/sharepoint/v3/contenttype/forms"/>
  </ds:schemaRefs>
</ds:datastoreItem>
</file>

<file path=customXml/itemProps3.xml><?xml version="1.0" encoding="utf-8"?>
<ds:datastoreItem xmlns:ds="http://schemas.openxmlformats.org/officeDocument/2006/customXml" ds:itemID="{2F4002DD-3723-4534-9D7A-CC9D4C3E8E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OPÉRATEURS</Template>
  <TotalTime>7780</TotalTime>
  <Words>1929</Words>
  <Application>Microsoft Office PowerPoint</Application>
  <PresentationFormat>Affichage à l'écran (16:9)</PresentationFormat>
  <Paragraphs>288</Paragraphs>
  <Slides>43</Slides>
  <Notes>4</Notes>
  <HiddenSlides>10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43</vt:i4>
      </vt:variant>
    </vt:vector>
  </HeadingPairs>
  <TitlesOfParts>
    <vt:vector size="51" baseType="lpstr">
      <vt:lpstr>Arial</vt:lpstr>
      <vt:lpstr>Calibri</vt:lpstr>
      <vt:lpstr>Cambria Math</vt:lpstr>
      <vt:lpstr>Comic Sans MS</vt:lpstr>
      <vt:lpstr>Marianne</vt:lpstr>
      <vt:lpstr>Symbol</vt:lpstr>
      <vt:lpstr>Times New Roman</vt:lpstr>
      <vt:lpstr>OPÉRATEURS</vt:lpstr>
      <vt:lpstr>Présentation PowerPoint</vt:lpstr>
      <vt:lpstr>Présentation PowerPoint</vt:lpstr>
      <vt:lpstr>Le sujet comporte 4 parties :  </vt:lpstr>
      <vt:lpstr>Sujet 0 – EE : Parc à Vélo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Sujet 0 – AC : Passerelle sur pont médiéval  </vt:lpstr>
      <vt:lpstr>Sujet 0 – AC : Passerelle sur pont médiéval  </vt:lpstr>
      <vt:lpstr>Sujet 0 – AC : Passerelle sur pont médiéval  </vt:lpstr>
      <vt:lpstr>Sujet 0 – AC : Passerelle sur pont médiéval  </vt:lpstr>
      <vt:lpstr>Sujet 0 – AC : Passerelle sur pont médiéval  </vt:lpstr>
      <vt:lpstr>Sujet 0 – AC : Passerelle sur pont médiéval  </vt:lpstr>
      <vt:lpstr>Présentation PowerPoint</vt:lpstr>
      <vt:lpstr>ITEC  Appareil de massage</vt:lpstr>
      <vt:lpstr>Contexte</vt:lpstr>
      <vt:lpstr>Objectif : reconception pour évolution de produit</vt:lpstr>
      <vt:lpstr>Démarche</vt:lpstr>
      <vt:lpstr>Découverte du produit et de la problématique technique</vt:lpstr>
      <vt:lpstr>Présentation PowerPoint</vt:lpstr>
      <vt:lpstr>Expérimentation</vt:lpstr>
      <vt:lpstr>Présentation PowerPoint</vt:lpstr>
      <vt:lpstr>Conception</vt:lpstr>
      <vt:lpstr>Présentation PowerPoint</vt:lpstr>
      <vt:lpstr>Simulation</vt:lpstr>
      <vt:lpstr>Présentation PowerPoint</vt:lpstr>
      <vt:lpstr>SIN - Mini serre</vt:lpstr>
      <vt:lpstr>Contexte</vt:lpstr>
      <vt:lpstr>Démarche</vt:lpstr>
      <vt:lpstr>Découverte du produit et de la problématique technique </vt:lpstr>
      <vt:lpstr>Présentation PowerPoint</vt:lpstr>
      <vt:lpstr>Présentation PowerPoint</vt:lpstr>
      <vt:lpstr>Conception</vt:lpstr>
      <vt:lpstr>Présentation PowerPoint</vt:lpstr>
      <vt:lpstr>Présentation PowerPoint</vt:lpstr>
      <vt:lpstr>Simulation</vt:lpstr>
      <vt:lpstr>Présentation PowerPoint</vt:lpstr>
      <vt:lpstr>Expérimentation</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format 16/9 standard avec mode d'emploi pour insérer une date en pied de page</dc:title>
  <dc:subject>Client</dc:subject>
  <dc:creator>gilles.cayol@igesr.gouv.fr</dc:creator>
  <cp:lastModifiedBy>Fabrice Rose</cp:lastModifiedBy>
  <cp:revision>84</cp:revision>
  <dcterms:created xsi:type="dcterms:W3CDTF">2020-08-05T13:45:51Z</dcterms:created>
  <dcterms:modified xsi:type="dcterms:W3CDTF">2025-05-21T04:10:17Z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0x010100873AB55E0CC5DA459F57F5A42893F46A005A087D358B12CA4E82A8A8BA9B8A8CF200D3544DBFAD4F664AA25DF68E6D1F0A9E00689F2856DFEDCE40890FDCED81A7DFC9005761E08C1A07DB43B3A357B10727CD5A</vt:lpwstr>
  </property>
</Properties>
</file>